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sldIdLst>
    <p:sldId id="256" r:id="rId2"/>
    <p:sldId id="259" r:id="rId3"/>
    <p:sldId id="287" r:id="rId4"/>
    <p:sldId id="274" r:id="rId5"/>
    <p:sldId id="281" r:id="rId6"/>
    <p:sldId id="262" r:id="rId7"/>
    <p:sldId id="270" r:id="rId8"/>
    <p:sldId id="271" r:id="rId9"/>
    <p:sldId id="282" r:id="rId10"/>
    <p:sldId id="283" r:id="rId11"/>
    <p:sldId id="272" r:id="rId12"/>
    <p:sldId id="291" r:id="rId13"/>
    <p:sldId id="273" r:id="rId14"/>
    <p:sldId id="267" r:id="rId15"/>
    <p:sldId id="279" r:id="rId16"/>
    <p:sldId id="286" r:id="rId17"/>
    <p:sldId id="275" r:id="rId18"/>
    <p:sldId id="265" r:id="rId19"/>
    <p:sldId id="266" r:id="rId20"/>
    <p:sldId id="280" r:id="rId21"/>
    <p:sldId id="278" r:id="rId22"/>
    <p:sldId id="289" r:id="rId23"/>
    <p:sldId id="288" r:id="rId24"/>
  </p:sldIdLst>
  <p:sldSz cx="12192000" cy="6858000"/>
  <p:notesSz cx="6669088"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tus Jäckel" initials="TJ" lastIdx="1" clrIdx="0">
    <p:extLst>
      <p:ext uri="{19B8F6BF-5375-455C-9EA6-DF929625EA0E}">
        <p15:presenceInfo xmlns:p15="http://schemas.microsoft.com/office/powerpoint/2012/main" userId="86d1b14b0315bb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00" autoAdjust="0"/>
    <p:restoredTop sz="72164" autoAdjust="0"/>
  </p:normalViewPr>
  <p:slideViewPr>
    <p:cSldViewPr snapToGrid="0">
      <p:cViewPr varScale="1">
        <p:scale>
          <a:sx n="82" d="100"/>
          <a:sy n="82" d="100"/>
        </p:scale>
        <p:origin x="1506" y="96"/>
      </p:cViewPr>
      <p:guideLst/>
    </p:cSldViewPr>
  </p:slideViewPr>
  <p:notesTextViewPr>
    <p:cViewPr>
      <p:scale>
        <a:sx n="176" d="100"/>
        <a:sy n="176"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938" cy="498056"/>
          </a:xfrm>
          <a:prstGeom prst="rect">
            <a:avLst/>
          </a:prstGeom>
        </p:spPr>
        <p:txBody>
          <a:bodyPr vert="horz" lIns="94825" tIns="47413" rIns="94825" bIns="47413" rtlCol="0"/>
          <a:lstStyle>
            <a:lvl1pPr algn="l">
              <a:defRPr sz="1200"/>
            </a:lvl1pPr>
          </a:lstStyle>
          <a:p>
            <a:endParaRPr lang="en-US"/>
          </a:p>
        </p:txBody>
      </p:sp>
      <p:sp>
        <p:nvSpPr>
          <p:cNvPr id="3" name="Datumsplatzhalter 2"/>
          <p:cNvSpPr>
            <a:spLocks noGrp="1"/>
          </p:cNvSpPr>
          <p:nvPr>
            <p:ph type="dt" idx="1"/>
          </p:nvPr>
        </p:nvSpPr>
        <p:spPr>
          <a:xfrm>
            <a:off x="3777607" y="0"/>
            <a:ext cx="2889938" cy="498056"/>
          </a:xfrm>
          <a:prstGeom prst="rect">
            <a:avLst/>
          </a:prstGeom>
        </p:spPr>
        <p:txBody>
          <a:bodyPr vert="horz" lIns="94825" tIns="47413" rIns="94825" bIns="47413" rtlCol="0"/>
          <a:lstStyle>
            <a:lvl1pPr algn="r">
              <a:defRPr sz="1200"/>
            </a:lvl1pPr>
          </a:lstStyle>
          <a:p>
            <a:fld id="{DDEEB641-2C11-4649-8F4E-980439544C18}" type="datetimeFigureOut">
              <a:rPr lang="en-US" smtClean="0"/>
              <a:t>7/13/2021</a:t>
            </a:fld>
            <a:endParaRPr lang="en-US"/>
          </a:p>
        </p:txBody>
      </p:sp>
      <p:sp>
        <p:nvSpPr>
          <p:cNvPr id="4" name="Folienbildplatzhalter 3"/>
          <p:cNvSpPr>
            <a:spLocks noGrp="1" noRot="1" noChangeAspect="1"/>
          </p:cNvSpPr>
          <p:nvPr>
            <p:ph type="sldImg" idx="2"/>
          </p:nvPr>
        </p:nvSpPr>
        <p:spPr>
          <a:xfrm>
            <a:off x="358775" y="1241425"/>
            <a:ext cx="5953125" cy="3349625"/>
          </a:xfrm>
          <a:prstGeom prst="rect">
            <a:avLst/>
          </a:prstGeom>
          <a:noFill/>
          <a:ln w="12700">
            <a:solidFill>
              <a:prstClr val="black"/>
            </a:solidFill>
          </a:ln>
        </p:spPr>
        <p:txBody>
          <a:bodyPr vert="horz" lIns="94825" tIns="47413" rIns="94825" bIns="47413" rtlCol="0" anchor="ctr"/>
          <a:lstStyle/>
          <a:p>
            <a:endParaRPr lang="en-US"/>
          </a:p>
        </p:txBody>
      </p:sp>
      <p:sp>
        <p:nvSpPr>
          <p:cNvPr id="5" name="Notizenplatzhalter 4"/>
          <p:cNvSpPr>
            <a:spLocks noGrp="1"/>
          </p:cNvSpPr>
          <p:nvPr>
            <p:ph type="body" sz="quarter" idx="3"/>
          </p:nvPr>
        </p:nvSpPr>
        <p:spPr>
          <a:xfrm>
            <a:off x="666909" y="4777194"/>
            <a:ext cx="5335270" cy="3908614"/>
          </a:xfrm>
          <a:prstGeom prst="rect">
            <a:avLst/>
          </a:prstGeom>
        </p:spPr>
        <p:txBody>
          <a:bodyPr vert="horz" lIns="94825" tIns="47413" rIns="94825" bIns="47413"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9428585"/>
            <a:ext cx="2889938" cy="498055"/>
          </a:xfrm>
          <a:prstGeom prst="rect">
            <a:avLst/>
          </a:prstGeom>
        </p:spPr>
        <p:txBody>
          <a:bodyPr vert="horz" lIns="94825" tIns="47413" rIns="94825" bIns="47413" rtlCol="0" anchor="b"/>
          <a:lstStyle>
            <a:lvl1pPr algn="l">
              <a:defRPr sz="1200"/>
            </a:lvl1pPr>
          </a:lstStyle>
          <a:p>
            <a:endParaRPr lang="en-US"/>
          </a:p>
        </p:txBody>
      </p:sp>
      <p:sp>
        <p:nvSpPr>
          <p:cNvPr id="7" name="Foliennummernplatzhalter 6"/>
          <p:cNvSpPr>
            <a:spLocks noGrp="1"/>
          </p:cNvSpPr>
          <p:nvPr>
            <p:ph type="sldNum" sz="quarter" idx="5"/>
          </p:nvPr>
        </p:nvSpPr>
        <p:spPr>
          <a:xfrm>
            <a:off x="3777607" y="9428585"/>
            <a:ext cx="2889938" cy="498055"/>
          </a:xfrm>
          <a:prstGeom prst="rect">
            <a:avLst/>
          </a:prstGeom>
        </p:spPr>
        <p:txBody>
          <a:bodyPr vert="horz" lIns="94825" tIns="47413" rIns="94825" bIns="47413" rtlCol="0" anchor="b"/>
          <a:lstStyle>
            <a:lvl1pPr algn="r">
              <a:defRPr sz="1200"/>
            </a:lvl1pPr>
          </a:lstStyle>
          <a:p>
            <a:fld id="{D0A67B17-6B1B-4934-9714-B1F3DC8A6E3A}" type="slidenum">
              <a:rPr lang="en-US" smtClean="0"/>
              <a:t>‹Nr.›</a:t>
            </a:fld>
            <a:endParaRPr lang="en-US"/>
          </a:p>
        </p:txBody>
      </p:sp>
    </p:spTree>
    <p:extLst>
      <p:ext uri="{BB962C8B-B14F-4D97-AF65-F5344CB8AC3E}">
        <p14:creationId xmlns:p14="http://schemas.microsoft.com/office/powerpoint/2010/main" val="2489361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Times New Roman" panose="02020603050405020304" pitchFamily="18" charset="0"/>
              </a:rPr>
              <a:t>Heute </a:t>
            </a:r>
            <a:r>
              <a:rPr lang="de-DE" sz="1800" dirty="0">
                <a:solidFill>
                  <a:srgbClr val="000000"/>
                </a:solidFill>
                <a:effectLst/>
                <a:latin typeface="Calibri" panose="020F0502020204030204" pitchFamily="34" charset="0"/>
                <a:ea typeface="Times New Roman" panose="02020603050405020304" pitchFamily="18" charset="0"/>
              </a:rPr>
              <a:t>stellen</a:t>
            </a:r>
            <a:r>
              <a:rPr lang="de-DE" sz="1800" dirty="0">
                <a:effectLst/>
                <a:latin typeface="Calibri" panose="020F0502020204030204" pitchFamily="34" charset="0"/>
                <a:ea typeface="Times New Roman" panose="02020603050405020304" pitchFamily="18" charset="0"/>
              </a:rPr>
              <a:t> wir euch verschiedene Methoden zur Erstellung von Alters-Tiefen Modellen </a:t>
            </a:r>
            <a:r>
              <a:rPr lang="de-DE" sz="1800" dirty="0">
                <a:solidFill>
                  <a:srgbClr val="000000"/>
                </a:solidFill>
                <a:effectLst/>
                <a:latin typeface="Calibri" panose="020F0502020204030204" pitchFamily="34" charset="0"/>
                <a:ea typeface="Times New Roman" panose="02020603050405020304" pitchFamily="18" charset="0"/>
              </a:rPr>
              <a:t>vor</a:t>
            </a:r>
            <a:endParaRPr lang="en-DE" sz="1800" dirty="0">
              <a:effectLst/>
              <a:latin typeface="Times New Roman" panose="02020603050405020304" pitchFamily="18" charset="0"/>
              <a:ea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D0A67B17-6B1B-4934-9714-B1F3DC8A6E3A}" type="slidenum">
              <a:rPr lang="en-US" smtClean="0"/>
              <a:t>1</a:t>
            </a:fld>
            <a:endParaRPr lang="en-US"/>
          </a:p>
        </p:txBody>
      </p:sp>
    </p:spTree>
    <p:extLst>
      <p:ext uri="{BB962C8B-B14F-4D97-AF65-F5344CB8AC3E}">
        <p14:creationId xmlns:p14="http://schemas.microsoft.com/office/powerpoint/2010/main" val="4268659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Die letzte Funktion dient zum Mitteln der simulierten Alter und dem Berechnen der Altersunsicherheit.</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Vom Nutzer können unterschiedliche Methoden gewählt werden, wie zum Beispiel Mean oder Median zum Mitteln und Standardabweichung oder Quantile zur Bestimmung der Konfidenzintervalle.</a:t>
            </a:r>
          </a:p>
        </p:txBody>
      </p:sp>
      <p:sp>
        <p:nvSpPr>
          <p:cNvPr id="4" name="Foliennummernplatzhalter 3"/>
          <p:cNvSpPr>
            <a:spLocks noGrp="1"/>
          </p:cNvSpPr>
          <p:nvPr>
            <p:ph type="sldNum" sz="quarter" idx="5"/>
          </p:nvPr>
        </p:nvSpPr>
        <p:spPr/>
        <p:txBody>
          <a:bodyPr/>
          <a:lstStyle/>
          <a:p>
            <a:fld id="{D0A67B17-6B1B-4934-9714-B1F3DC8A6E3A}" type="slidenum">
              <a:rPr lang="en-US" smtClean="0"/>
              <a:t>10</a:t>
            </a:fld>
            <a:endParaRPr lang="en-US"/>
          </a:p>
        </p:txBody>
      </p:sp>
    </p:spTree>
    <p:extLst>
      <p:ext uri="{BB962C8B-B14F-4D97-AF65-F5344CB8AC3E}">
        <p14:creationId xmlns:p14="http://schemas.microsoft.com/office/powerpoint/2010/main" val="19145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Wenn man die Ergebnisse dieses Altersmodells plottet, wird die Unsicherheit in der Altersbestimmung deutlich.</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Beide Plots wurden via Mean gemittelt und die Fehlergrenzen bei Quantilen von 2,5% bzw. 97,5% festgelegt.</a:t>
            </a:r>
          </a:p>
          <a:p>
            <a:pPr marL="342900" lvl="0" indent="-342900">
              <a:lnSpc>
                <a:spcPct val="107000"/>
              </a:lnSpc>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Die schwarze Linie beschreibt das mittlere Alter, die roten Linien stellen die Fehlergrenzen dar.</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Die unterschiedlichen Interpolationsmethoden sind deutlich erkennbar, wobei links linear interpoliert wurde, rechts wurde eine Spline Interpolation angewandt.</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D0A67B17-6B1B-4934-9714-B1F3DC8A6E3A}" type="slidenum">
              <a:rPr lang="en-US" smtClean="0"/>
              <a:t>11</a:t>
            </a:fld>
            <a:endParaRPr lang="en-US"/>
          </a:p>
        </p:txBody>
      </p:sp>
    </p:spTree>
    <p:extLst>
      <p:ext uri="{BB962C8B-B14F-4D97-AF65-F5344CB8AC3E}">
        <p14:creationId xmlns:p14="http://schemas.microsoft.com/office/powerpoint/2010/main" val="1650886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Als Erweiterung unserer eingänglichen Aufgabenstellung galt es nun unser bestehendes Altersmodell zu vertiefen.</a:t>
            </a:r>
          </a:p>
          <a:p>
            <a:pPr marL="171450" indent="-171450">
              <a:buFont typeface="Arial" panose="020B0604020202020204" pitchFamily="34" charset="0"/>
              <a:buChar char="•"/>
            </a:pPr>
            <a:r>
              <a:rPr lang="de-DE" dirty="0"/>
              <a:t>Dabei sind wir auf zwei weitere Methoden bzw. Problematiken eingegangen, und zwar auf das Auftreten von Altersinversionen und der Bestimmung eines Fehlers am Proxy-Wert.</a:t>
            </a:r>
          </a:p>
          <a:p>
            <a:endParaRPr lang="de-DE" dirty="0"/>
          </a:p>
        </p:txBody>
      </p:sp>
      <p:sp>
        <p:nvSpPr>
          <p:cNvPr id="4" name="Foliennummernplatzhalter 3"/>
          <p:cNvSpPr>
            <a:spLocks noGrp="1"/>
          </p:cNvSpPr>
          <p:nvPr>
            <p:ph type="sldNum" sz="quarter" idx="5"/>
          </p:nvPr>
        </p:nvSpPr>
        <p:spPr/>
        <p:txBody>
          <a:bodyPr/>
          <a:lstStyle/>
          <a:p>
            <a:fld id="{D0A67B17-6B1B-4934-9714-B1F3DC8A6E3A}" type="slidenum">
              <a:rPr lang="en-US" smtClean="0"/>
              <a:t>12</a:t>
            </a:fld>
            <a:endParaRPr lang="en-US"/>
          </a:p>
        </p:txBody>
      </p:sp>
    </p:spTree>
    <p:extLst>
      <p:ext uri="{BB962C8B-B14F-4D97-AF65-F5344CB8AC3E}">
        <p14:creationId xmlns:p14="http://schemas.microsoft.com/office/powerpoint/2010/main" val="1808716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Bei Anwendung von einem simplen Altersmodell entstehen die oberen Plots </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Linker Plot: Tiefe (x-Achse) gegen Alter (y-Achse)</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Rechter Plot: Alter (x-Achse) gegen δ18O Proxy (y-Achse)</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Bei Ablagerungen </a:t>
            </a:r>
            <a:r>
              <a:rPr lang="de-DE"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steigt</a:t>
            </a:r>
            <a:r>
              <a:rPr lang="de-DE"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de-DE" sz="1800" dirty="0">
                <a:effectLst/>
                <a:latin typeface="Calibri" panose="020F0502020204030204" pitchFamily="34" charset="0"/>
                <a:ea typeface="Calibri" panose="020F0502020204030204" pitchFamily="34" charset="0"/>
                <a:cs typeface="Times New Roman" panose="02020603050405020304" pitchFamily="18" charset="0"/>
              </a:rPr>
              <a:t>das Alter </a:t>
            </a:r>
            <a:r>
              <a:rPr lang="de-DE"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streng monoton </a:t>
            </a:r>
            <a:r>
              <a:rPr lang="de-DE" sz="1800" dirty="0">
                <a:effectLst/>
                <a:latin typeface="Calibri" panose="020F0502020204030204" pitchFamily="34" charset="0"/>
                <a:ea typeface="Calibri" panose="020F0502020204030204" pitchFamily="34" charset="0"/>
                <a:cs typeface="Times New Roman" panose="02020603050405020304" pitchFamily="18" charset="0"/>
              </a:rPr>
              <a:t>von Jung nach Alt und es entstehen keine Inversionen</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Aber im Plot wird das Alter teilweise wieder jünger, obwohl es älter werden sollte, macht das Sinn?</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Aufgrund von Ungenauigkeiten in der Datierung kann es passieren, dass die Fehler einiger Alter sich überlappen, teils bis hin zu einer Altersinversion</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Altersinversion sind fehlerbehaftete Alter, welche trotz zunehmender Tiefe jünger sind als vorherige Alter</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800" dirty="0">
                <a:effectLst/>
                <a:latin typeface="Calibri" panose="020F0502020204030204" pitchFamily="34" charset="0"/>
                <a:ea typeface="Calibri" panose="020F0502020204030204" pitchFamily="34" charset="0"/>
                <a:cs typeface="Times New Roman" panose="02020603050405020304" pitchFamily="18" charset="0"/>
              </a:rPr>
              <a:t>Dadur</a:t>
            </a:r>
            <a:r>
              <a:rPr lang="de-DE"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ch wird der Proxy-Wert verfälscht </a:t>
            </a:r>
            <a:r>
              <a:rPr lang="de-DE"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de-DE" sz="1800" dirty="0">
                <a:effectLst/>
                <a:latin typeface="Calibri" panose="020F0502020204030204" pitchFamily="34" charset="0"/>
                <a:ea typeface="Calibri" panose="020F0502020204030204" pitchFamily="34" charset="0"/>
                <a:cs typeface="Times New Roman" panose="02020603050405020304" pitchFamily="18" charset="0"/>
              </a:rPr>
              <a:t> siehe Plot rechts</a:t>
            </a:r>
            <a:endParaRPr lang="en-US" dirty="0">
              <a:solidFill>
                <a:srgbClr val="FF0000"/>
              </a:solidFill>
            </a:endParaRPr>
          </a:p>
        </p:txBody>
      </p:sp>
      <p:sp>
        <p:nvSpPr>
          <p:cNvPr id="4" name="Foliennummernplatzhalter 3"/>
          <p:cNvSpPr>
            <a:spLocks noGrp="1"/>
          </p:cNvSpPr>
          <p:nvPr>
            <p:ph type="sldNum" sz="quarter" idx="5"/>
          </p:nvPr>
        </p:nvSpPr>
        <p:spPr/>
        <p:txBody>
          <a:bodyPr/>
          <a:lstStyle/>
          <a:p>
            <a:fld id="{D0A67B17-6B1B-4934-9714-B1F3DC8A6E3A}" type="slidenum">
              <a:rPr lang="en-US" smtClean="0"/>
              <a:t>13</a:t>
            </a:fld>
            <a:endParaRPr lang="en-US"/>
          </a:p>
        </p:txBody>
      </p:sp>
    </p:spTree>
    <p:extLst>
      <p:ext uri="{BB962C8B-B14F-4D97-AF65-F5344CB8AC3E}">
        <p14:creationId xmlns:p14="http://schemas.microsoft.com/office/powerpoint/2010/main" val="3249562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Hier: Wir messen Tiefe des Klimaarchivs von Oben nach unten, also von Jung nach Alt</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de-DE" sz="1800" dirty="0">
                <a:effectLst/>
                <a:latin typeface="Calibri" panose="020F0502020204030204" pitchFamily="34" charset="0"/>
                <a:ea typeface="Calibri" panose="020F0502020204030204" pitchFamily="34" charset="0"/>
                <a:cs typeface="Times New Roman" panose="02020603050405020304" pitchFamily="18" charset="0"/>
              </a:rPr>
              <a:t> Voraussetzung: Mit zunehmender Tiefe im Klimaarchiv steigt das Alter streng monoton</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In unserer Funktion wird dies über die </a:t>
            </a:r>
            <a:r>
              <a:rPr lang="de-DE"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Berechnung</a:t>
            </a:r>
            <a:r>
              <a:rPr lang="de-DE" sz="1800" dirty="0">
                <a:effectLst/>
                <a:latin typeface="Calibri" panose="020F0502020204030204" pitchFamily="34" charset="0"/>
                <a:ea typeface="Calibri" panose="020F0502020204030204" pitchFamily="34" charset="0"/>
                <a:cs typeface="Times New Roman" panose="02020603050405020304" pitchFamily="18" charset="0"/>
              </a:rPr>
              <a:t> von Differenzen innerhalb einer Altersreihe überprüft</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800" dirty="0">
                <a:effectLst/>
                <a:latin typeface="Calibri" panose="020F0502020204030204" pitchFamily="34" charset="0"/>
                <a:ea typeface="Calibri" panose="020F0502020204030204" pitchFamily="34" charset="0"/>
                <a:cs typeface="Times New Roman" panose="02020603050405020304" pitchFamily="18" charset="0"/>
              </a:rPr>
              <a:t>Nutzung einer Monte Carlo Simulation um Altersreihen zu erhalten, deren Alter </a:t>
            </a:r>
            <a:r>
              <a:rPr lang="de-DE"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nur</a:t>
            </a:r>
            <a:r>
              <a:rPr lang="de-DE" sz="1800" dirty="0">
                <a:effectLst/>
                <a:latin typeface="Calibri" panose="020F0502020204030204" pitchFamily="34" charset="0"/>
                <a:ea typeface="Calibri" panose="020F0502020204030204" pitchFamily="34" charset="0"/>
                <a:cs typeface="Times New Roman" panose="02020603050405020304" pitchFamily="18" charset="0"/>
              </a:rPr>
              <a:t> streng monoton steigt </a:t>
            </a:r>
            <a:r>
              <a:rPr lang="de-DE"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de-DE" sz="1800" dirty="0">
                <a:effectLst/>
                <a:latin typeface="Calibri" panose="020F0502020204030204" pitchFamily="34" charset="0"/>
                <a:ea typeface="Calibri" panose="020F0502020204030204" pitchFamily="34" charset="0"/>
                <a:cs typeface="Times New Roman" panose="02020603050405020304" pitchFamily="18" charset="0"/>
              </a:rPr>
              <a:t> Alle Differenzen positiv</a:t>
            </a:r>
            <a:endParaRPr lang="en-US" dirty="0"/>
          </a:p>
        </p:txBody>
      </p:sp>
      <p:sp>
        <p:nvSpPr>
          <p:cNvPr id="4" name="Foliennummernplatzhalter 3"/>
          <p:cNvSpPr>
            <a:spLocks noGrp="1"/>
          </p:cNvSpPr>
          <p:nvPr>
            <p:ph type="sldNum" sz="quarter" idx="5"/>
          </p:nvPr>
        </p:nvSpPr>
        <p:spPr/>
        <p:txBody>
          <a:bodyPr/>
          <a:lstStyle/>
          <a:p>
            <a:fld id="{D0A67B17-6B1B-4934-9714-B1F3DC8A6E3A}" type="slidenum">
              <a:rPr lang="en-US" smtClean="0"/>
              <a:t>14</a:t>
            </a:fld>
            <a:endParaRPr lang="en-US"/>
          </a:p>
        </p:txBody>
      </p:sp>
    </p:spTree>
    <p:extLst>
      <p:ext uri="{BB962C8B-B14F-4D97-AF65-F5344CB8AC3E}">
        <p14:creationId xmlns:p14="http://schemas.microsoft.com/office/powerpoint/2010/main" val="1735184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Zeile 47: Überprüft initial, ob auf Stratigraphie untersucht werden soll und ob Altersdifferenzen negativ sind</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Zeile 48: Ist dies der Fall, wird überprüft, ob Altersdifferenz innerhalb einer Spalte (Altersreihe) positiv ist, wenn dies nicht ist, wird solange iteriert also MCS durchgeführt bis die Differenz positiv ist.</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800" dirty="0">
                <a:effectLst/>
                <a:latin typeface="Calibri" panose="020F0502020204030204" pitchFamily="34" charset="0"/>
                <a:ea typeface="Calibri" panose="020F0502020204030204" pitchFamily="34" charset="0"/>
                <a:cs typeface="Times New Roman" panose="02020603050405020304" pitchFamily="18" charset="0"/>
              </a:rPr>
              <a:t>Zeile 53: Funktion des Alterstiefenmodells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to_depth_age</a:t>
            </a:r>
            <a:r>
              <a:rPr lang="de-DE" sz="1800" dirty="0">
                <a:effectLst/>
                <a:latin typeface="Calibri" panose="020F0502020204030204" pitchFamily="34" charset="0"/>
                <a:ea typeface="Calibri" panose="020F0502020204030204" pitchFamily="34" charset="0"/>
                <a:cs typeface="Times New Roman" panose="02020603050405020304" pitchFamily="18" charset="0"/>
              </a:rPr>
              <a:t>) wird auf alle Altersreihen angewandt und man erhält als Output eine große Matrix mir allen gefitteten Altersreihen</a:t>
            </a:r>
            <a:endParaRPr lang="de-DE" dirty="0"/>
          </a:p>
        </p:txBody>
      </p:sp>
      <p:sp>
        <p:nvSpPr>
          <p:cNvPr id="4" name="Foliennummernplatzhalter 3"/>
          <p:cNvSpPr>
            <a:spLocks noGrp="1"/>
          </p:cNvSpPr>
          <p:nvPr>
            <p:ph type="sldNum" sz="quarter" idx="5"/>
          </p:nvPr>
        </p:nvSpPr>
        <p:spPr/>
        <p:txBody>
          <a:bodyPr/>
          <a:lstStyle/>
          <a:p>
            <a:fld id="{D0A67B17-6B1B-4934-9714-B1F3DC8A6E3A}" type="slidenum">
              <a:rPr lang="en-US" smtClean="0"/>
              <a:t>15</a:t>
            </a:fld>
            <a:endParaRPr lang="en-US"/>
          </a:p>
        </p:txBody>
      </p:sp>
    </p:spTree>
    <p:extLst>
      <p:ext uri="{BB962C8B-B14F-4D97-AF65-F5344CB8AC3E}">
        <p14:creationId xmlns:p14="http://schemas.microsoft.com/office/powerpoint/2010/main" val="2573225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Sinnigkeit des Alters wird deutlich, von Jung nach Alt </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de-DE" sz="1800" dirty="0">
                <a:effectLst/>
                <a:latin typeface="Calibri" panose="020F0502020204030204" pitchFamily="34" charset="0"/>
                <a:ea typeface="Calibri" panose="020F0502020204030204" pitchFamily="34" charset="0"/>
                <a:cs typeface="Times New Roman" panose="02020603050405020304" pitchFamily="18" charset="0"/>
              </a:rPr>
              <a:t> streng monoton steigend</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Plot links: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Before</a:t>
            </a:r>
            <a:r>
              <a:rPr lang="de-DE" sz="1800" dirty="0">
                <a:effectLst/>
                <a:latin typeface="Calibri" panose="020F0502020204030204" pitchFamily="34" charset="0"/>
                <a:ea typeface="Calibri" panose="020F0502020204030204" pitchFamily="34" charset="0"/>
                <a:cs typeface="Times New Roman" panose="02020603050405020304" pitchFamily="18" charset="0"/>
              </a:rPr>
              <a:t> Checking [Tiefe (x-Achse) gegen Alter (y-Achse)]</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800" dirty="0">
                <a:effectLst/>
                <a:latin typeface="Calibri" panose="020F0502020204030204" pitchFamily="34" charset="0"/>
                <a:ea typeface="Calibri" panose="020F0502020204030204" pitchFamily="34" charset="0"/>
                <a:cs typeface="Times New Roman" panose="02020603050405020304" pitchFamily="18" charset="0"/>
              </a:rPr>
              <a:t>Plot rechts: After Checking [Tiefe (x-Achse) gegen Alter (y-Achse)]</a:t>
            </a:r>
            <a:endParaRPr lang="de-DE" dirty="0"/>
          </a:p>
        </p:txBody>
      </p:sp>
      <p:sp>
        <p:nvSpPr>
          <p:cNvPr id="4" name="Foliennummernplatzhalter 3"/>
          <p:cNvSpPr>
            <a:spLocks noGrp="1"/>
          </p:cNvSpPr>
          <p:nvPr>
            <p:ph type="sldNum" sz="quarter" idx="5"/>
          </p:nvPr>
        </p:nvSpPr>
        <p:spPr/>
        <p:txBody>
          <a:bodyPr/>
          <a:lstStyle/>
          <a:p>
            <a:fld id="{D0A67B17-6B1B-4934-9714-B1F3DC8A6E3A}" type="slidenum">
              <a:rPr lang="en-US" smtClean="0"/>
              <a:t>16</a:t>
            </a:fld>
            <a:endParaRPr lang="en-US"/>
          </a:p>
        </p:txBody>
      </p:sp>
    </p:spTree>
    <p:extLst>
      <p:ext uri="{BB962C8B-B14F-4D97-AF65-F5344CB8AC3E}">
        <p14:creationId xmlns:p14="http://schemas.microsoft.com/office/powerpoint/2010/main" val="4017212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Inversionen sind nun entfernt, typischer Zyklus im Proxy-Wert erkennbar (hoch-runter) </a:t>
            </a:r>
            <a:r>
              <a:rPr lang="de-DE"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de-DE" sz="1800" dirty="0">
                <a:effectLst/>
                <a:latin typeface="Calibri" panose="020F0502020204030204" pitchFamily="34" charset="0"/>
                <a:ea typeface="Calibri" panose="020F0502020204030204" pitchFamily="34" charset="0"/>
                <a:cs typeface="Times New Roman" panose="02020603050405020304" pitchFamily="18" charset="0"/>
              </a:rPr>
              <a:t> Plot rechts</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Plot links: Tiefe (x-Achse) gegen Alter (y-Achse)</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800" dirty="0">
                <a:effectLst/>
                <a:latin typeface="Calibri" panose="020F0502020204030204" pitchFamily="34" charset="0"/>
                <a:ea typeface="Calibri" panose="020F0502020204030204" pitchFamily="34" charset="0"/>
                <a:cs typeface="Times New Roman" panose="02020603050405020304" pitchFamily="18" charset="0"/>
              </a:rPr>
              <a:t>Plot rechts: Alter (x-Achse) gegen δ</a:t>
            </a:r>
            <a:r>
              <a:rPr lang="de-DE" sz="1800" baseline="30000" dirty="0">
                <a:effectLst/>
                <a:latin typeface="Calibri" panose="020F0502020204030204" pitchFamily="34" charset="0"/>
                <a:ea typeface="Calibri" panose="020F0502020204030204" pitchFamily="34" charset="0"/>
                <a:cs typeface="Times New Roman" panose="02020603050405020304" pitchFamily="18" charset="0"/>
              </a:rPr>
              <a:t>18</a:t>
            </a:r>
            <a:r>
              <a:rPr lang="de-DE" sz="1800" dirty="0">
                <a:effectLst/>
                <a:latin typeface="Calibri" panose="020F0502020204030204" pitchFamily="34" charset="0"/>
                <a:ea typeface="Calibri" panose="020F0502020204030204" pitchFamily="34" charset="0"/>
                <a:cs typeface="Times New Roman" panose="02020603050405020304" pitchFamily="18" charset="0"/>
              </a:rPr>
              <a:t>O Proxy (y-Achse)</a:t>
            </a:r>
            <a:endParaRPr lang="de-DE" dirty="0"/>
          </a:p>
        </p:txBody>
      </p:sp>
      <p:sp>
        <p:nvSpPr>
          <p:cNvPr id="4" name="Foliennummernplatzhalter 3"/>
          <p:cNvSpPr>
            <a:spLocks noGrp="1"/>
          </p:cNvSpPr>
          <p:nvPr>
            <p:ph type="sldNum" sz="quarter" idx="5"/>
          </p:nvPr>
        </p:nvSpPr>
        <p:spPr/>
        <p:txBody>
          <a:bodyPr/>
          <a:lstStyle/>
          <a:p>
            <a:fld id="{D0A67B17-6B1B-4934-9714-B1F3DC8A6E3A}" type="slidenum">
              <a:rPr lang="en-US" smtClean="0"/>
              <a:t>17</a:t>
            </a:fld>
            <a:endParaRPr lang="en-US"/>
          </a:p>
        </p:txBody>
      </p:sp>
    </p:spTree>
    <p:extLst>
      <p:ext uri="{BB962C8B-B14F-4D97-AF65-F5344CB8AC3E}">
        <p14:creationId xmlns:p14="http://schemas.microsoft.com/office/powerpoint/2010/main" val="997292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Unser bisheriger Ansatz war das Plotten von Proxy-Wert gegen Alter und das Betrachten der resultierende mittleren Kurve.</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So wird zu jedem Messwert ein Alter und Altersfehler simuliert, woraus sich ein mittleres Alter und sein Fehler ergibt.</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Diese Unsicherheit des Altersmodells ist jedoch nur am Alter, nicht jedoch am Proxy-Wert erkennbar.</a:t>
            </a:r>
          </a:p>
          <a:p>
            <a:pPr marL="342900" lvl="0" indent="-342900">
              <a:lnSpc>
                <a:spcPct val="107000"/>
              </a:lnSpc>
              <a:spcAft>
                <a:spcPts val="800"/>
              </a:spcAft>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Die Bestimmung und Veranschaulichung dieser Unsicherheit am Proxy-Wert durch einen Übertrag des Alters-Fehler auf einen Proxy-Fehler ist jetzt unser Ziel.</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D0A67B17-6B1B-4934-9714-B1F3DC8A6E3A}" type="slidenum">
              <a:rPr lang="en-US" smtClean="0"/>
              <a:t>18</a:t>
            </a:fld>
            <a:endParaRPr lang="en-US"/>
          </a:p>
        </p:txBody>
      </p:sp>
    </p:spTree>
    <p:extLst>
      <p:ext uri="{BB962C8B-B14F-4D97-AF65-F5344CB8AC3E}">
        <p14:creationId xmlns:p14="http://schemas.microsoft.com/office/powerpoint/2010/main" val="2349097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Durch die Verwendung einer </a:t>
            </a:r>
            <a:r>
              <a:rPr lang="de-DE" sz="1800" dirty="0"/>
              <a:t>Monte Carlo Simulation</a:t>
            </a:r>
            <a:r>
              <a:rPr lang="de-DE" sz="1800" dirty="0">
                <a:effectLst/>
                <a:latin typeface="Calibri" panose="020F0502020204030204" pitchFamily="34" charset="0"/>
                <a:ea typeface="Calibri" panose="020F0502020204030204" pitchFamily="34" charset="0"/>
                <a:cs typeface="Calibri" panose="020F0502020204030204" pitchFamily="34" charset="0"/>
              </a:rPr>
              <a:t> werden der gleichen Tiefe bzw. dem gleichen Proxy-Wert unterschiedliche Alter zugewiesen, wodurch eine Altersunsicherheit entsteht.</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Im Umkehrschluss erhält man so eine Unsicherheit des Proxy-Werts an einem bestimmten Alter.</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Als beispielhaftes Vorgehen zur Bestimmung des Proxy-Werts bei 1500 Jahren wird zunächst ein Altersfenster bestimmt, da nicht immer genau Alter 1500 Jahre simuliert werden können, </a:t>
            </a:r>
          </a:p>
          <a:p>
            <a:pPr marL="342900" lvl="0" indent="-342900">
              <a:lnSpc>
                <a:spcPct val="107000"/>
              </a:lnSpc>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Im Anschluss werden alle Alter im Altersfenster zusammengesammelt, ihr Proxy-Wert bestimmt, dieser Wert zusammengefasst und gemittelt und der Konfidenzintervall bestimmt.</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D0A67B17-6B1B-4934-9714-B1F3DC8A6E3A}" type="slidenum">
              <a:rPr lang="en-US" smtClean="0"/>
              <a:t>19</a:t>
            </a:fld>
            <a:endParaRPr lang="en-US"/>
          </a:p>
        </p:txBody>
      </p:sp>
    </p:spTree>
    <p:extLst>
      <p:ext uri="{BB962C8B-B14F-4D97-AF65-F5344CB8AC3E}">
        <p14:creationId xmlns:p14="http://schemas.microsoft.com/office/powerpoint/2010/main" val="2930096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800" dirty="0">
                <a:effectLst/>
                <a:latin typeface="Calibri" panose="020F0502020204030204" pitchFamily="34" charset="0"/>
                <a:ea typeface="Times New Roman" panose="02020603050405020304" pitchFamily="18" charset="0"/>
              </a:rPr>
              <a:t>Unsere Aufgabe war es eine Funktion zur Berechnung von Alterstiefenmodellen für Klimaarchive (bspw. Eisbohrkerne oder Stalagmiten oder auch Sedimentkerne) zu entwickeln.</a:t>
            </a:r>
            <a:endParaRPr lang="en-DE" sz="1800" dirty="0">
              <a:effectLst/>
              <a:latin typeface="Times New Roman" panose="02020603050405020304" pitchFamily="18" charset="0"/>
              <a:ea typeface="Times New Roman" panose="02020603050405020304" pitchFamily="18" charset="0"/>
            </a:endParaRPr>
          </a:p>
          <a:p>
            <a:r>
              <a:rPr lang="de-DE" sz="1800" dirty="0">
                <a:effectLst/>
                <a:latin typeface="Calibri" panose="020F0502020204030204" pitchFamily="34" charset="0"/>
                <a:ea typeface="Times New Roman" panose="02020603050405020304" pitchFamily="18" charset="0"/>
              </a:rPr>
              <a:t> </a:t>
            </a:r>
            <a:endParaRPr lang="en-DE" sz="1800" dirty="0">
              <a:effectLst/>
              <a:latin typeface="Times New Roman" panose="02020603050405020304" pitchFamily="18" charset="0"/>
              <a:ea typeface="Times New Roman" panose="02020603050405020304" pitchFamily="18" charset="0"/>
            </a:endParaRPr>
          </a:p>
          <a:p>
            <a:r>
              <a:rPr lang="de-DE" sz="1800" dirty="0">
                <a:effectLst/>
                <a:latin typeface="Calibri" panose="020F0502020204030204" pitchFamily="34" charset="0"/>
                <a:ea typeface="Times New Roman" panose="02020603050405020304" pitchFamily="18" charset="0"/>
              </a:rPr>
              <a:t>Diese Funktion soll unterschiedliche Fitting Methoden unterstützen (z.B. Linear oder Spline), welche dann vom Benutzer selbst eingestellt werden können.</a:t>
            </a:r>
            <a:endParaRPr lang="en-DE" sz="1800" dirty="0">
              <a:effectLst/>
              <a:latin typeface="Times New Roman" panose="02020603050405020304" pitchFamily="18" charset="0"/>
              <a:ea typeface="Times New Roman" panose="02020603050405020304" pitchFamily="18" charset="0"/>
            </a:endParaRPr>
          </a:p>
          <a:p>
            <a:r>
              <a:rPr lang="de-DE" sz="1800" dirty="0">
                <a:effectLst/>
                <a:latin typeface="Calibri" panose="020F0502020204030204" pitchFamily="34" charset="0"/>
                <a:ea typeface="Times New Roman" panose="02020603050405020304" pitchFamily="18" charset="0"/>
              </a:rPr>
              <a:t> </a:t>
            </a:r>
            <a:endParaRPr lang="en-DE" sz="1800" dirty="0">
              <a:effectLst/>
              <a:latin typeface="Times New Roman" panose="02020603050405020304" pitchFamily="18" charset="0"/>
              <a:ea typeface="Times New Roman" panose="02020603050405020304" pitchFamily="18" charset="0"/>
            </a:endParaRPr>
          </a:p>
          <a:p>
            <a:r>
              <a:rPr lang="de-DE" sz="1800" dirty="0">
                <a:effectLst/>
                <a:latin typeface="Calibri" panose="020F0502020204030204" pitchFamily="34" charset="0"/>
                <a:ea typeface="Times New Roman" panose="02020603050405020304" pitchFamily="18" charset="0"/>
              </a:rPr>
              <a:t>Die Unsicherheiten des Altersmodells sollten durch eine Monte Carlo Simulation </a:t>
            </a:r>
            <a:r>
              <a:rPr lang="de-DE" sz="1800" dirty="0">
                <a:solidFill>
                  <a:srgbClr val="000000"/>
                </a:solidFill>
                <a:effectLst/>
                <a:latin typeface="Calibri" panose="020F0502020204030204" pitchFamily="34" charset="0"/>
                <a:ea typeface="Times New Roman" panose="02020603050405020304" pitchFamily="18" charset="0"/>
              </a:rPr>
              <a:t>bestimmt</a:t>
            </a:r>
            <a:r>
              <a:rPr lang="de-DE" sz="1800" dirty="0">
                <a:solidFill>
                  <a:srgbClr val="FF0000"/>
                </a:solidFill>
                <a:effectLst/>
                <a:latin typeface="Calibri" panose="020F0502020204030204" pitchFamily="34" charset="0"/>
                <a:ea typeface="Times New Roman" panose="02020603050405020304" pitchFamily="18" charset="0"/>
              </a:rPr>
              <a:t> </a:t>
            </a:r>
            <a:r>
              <a:rPr lang="de-DE" sz="1800" dirty="0">
                <a:effectLst/>
                <a:latin typeface="Calibri" panose="020F0502020204030204" pitchFamily="34" charset="0"/>
                <a:ea typeface="Times New Roman" panose="02020603050405020304" pitchFamily="18" charset="0"/>
              </a:rPr>
              <a:t>und die Ergebnisse als Plots dargestellt werden.</a:t>
            </a:r>
          </a:p>
          <a:p>
            <a:endParaRPr lang="de-DE" sz="1800" dirty="0">
              <a:effectLst/>
              <a:latin typeface="Calibri" panose="020F0502020204030204" pitchFamily="34" charset="0"/>
              <a:ea typeface="Times New Roman" panose="02020603050405020304" pitchFamily="18" charset="0"/>
            </a:endParaRPr>
          </a:p>
          <a:p>
            <a:endParaRPr lang="en-DE" sz="1800" dirty="0">
              <a:effectLst/>
              <a:latin typeface="Times New Roman" panose="02020603050405020304" pitchFamily="18" charset="0"/>
              <a:ea typeface="Times New Roman" panose="02020603050405020304" pitchFamily="18" charset="0"/>
            </a:endParaRPr>
          </a:p>
          <a:p>
            <a:endParaRPr lang="en-US" dirty="0"/>
          </a:p>
        </p:txBody>
      </p:sp>
      <p:sp>
        <p:nvSpPr>
          <p:cNvPr id="4" name="Foliennummernplatzhalter 3"/>
          <p:cNvSpPr>
            <a:spLocks noGrp="1"/>
          </p:cNvSpPr>
          <p:nvPr>
            <p:ph type="sldNum" sz="quarter" idx="5"/>
          </p:nvPr>
        </p:nvSpPr>
        <p:spPr/>
        <p:txBody>
          <a:bodyPr/>
          <a:lstStyle/>
          <a:p>
            <a:fld id="{D0A67B17-6B1B-4934-9714-B1F3DC8A6E3A}" type="slidenum">
              <a:rPr lang="en-US" smtClean="0"/>
              <a:t>2</a:t>
            </a:fld>
            <a:endParaRPr lang="en-US"/>
          </a:p>
        </p:txBody>
      </p:sp>
    </p:spTree>
    <p:extLst>
      <p:ext uri="{BB962C8B-B14F-4D97-AF65-F5344CB8AC3E}">
        <p14:creationId xmlns:p14="http://schemas.microsoft.com/office/powerpoint/2010/main" val="1303737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Die Umsetzung im Code besteht aus drei großen Schritten.</a:t>
            </a:r>
          </a:p>
          <a:p>
            <a:pPr marL="342900" lvl="0" indent="-342900">
              <a:lnSpc>
                <a:spcPct val="107000"/>
              </a:lnSpc>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Zunächst werden über eine For-Schleife alle Alter gesucht, welche sich innerhalb der vorher definierten Altersfenster befinden.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Im nächsten Schritt wird eine Altersmatrix mit diesen Altern gefüllt, bis alle Altersfenster durchsucht worden sind.</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Im Anschluss wird der Proxy-Wert der überprüften Alter zusammengefasst, gemittelt und seine Unsicherheit bestimmt.</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Am Ende erhält man eine neue Matrix, gefüllt mit Mittelwerten und Fehlergrenzen, analog zu „Altersmodellierung – Umsetzung“.</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D0A67B17-6B1B-4934-9714-B1F3DC8A6E3A}" type="slidenum">
              <a:rPr lang="en-US" smtClean="0"/>
              <a:t>20</a:t>
            </a:fld>
            <a:endParaRPr lang="en-US"/>
          </a:p>
        </p:txBody>
      </p:sp>
    </p:spTree>
    <p:extLst>
      <p:ext uri="{BB962C8B-B14F-4D97-AF65-F5344CB8AC3E}">
        <p14:creationId xmlns:p14="http://schemas.microsoft.com/office/powerpoint/2010/main" val="283371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lnSpc>
                <a:spcPct val="107000"/>
              </a:lnSpc>
              <a:spcAft>
                <a:spcPts val="800"/>
              </a:spcAft>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Bei der Visualisierung wird deutlich, wie sich der Übertrag vom Fehler am Alter zum Fehler am Proxy-Wert verhält.</a:t>
            </a:r>
          </a:p>
          <a:p>
            <a:pPr marL="0" lvl="0" indent="0">
              <a:lnSpc>
                <a:spcPct val="107000"/>
              </a:lnSpc>
              <a:spcAft>
                <a:spcPts val="800"/>
              </a:spcAft>
              <a:buFont typeface="Symbol" panose="05050102010706020507" pitchFamily="18" charset="2"/>
              <a:buNone/>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D0A67B17-6B1B-4934-9714-B1F3DC8A6E3A}" type="slidenum">
              <a:rPr lang="en-US" smtClean="0"/>
              <a:t>21</a:t>
            </a:fld>
            <a:endParaRPr lang="en-US"/>
          </a:p>
        </p:txBody>
      </p:sp>
    </p:spTree>
    <p:extLst>
      <p:ext uri="{BB962C8B-B14F-4D97-AF65-F5344CB8AC3E}">
        <p14:creationId xmlns:p14="http://schemas.microsoft.com/office/powerpoint/2010/main" val="3055677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lnSpc>
                <a:spcPct val="107000"/>
              </a:lnSpc>
              <a:spcAft>
                <a:spcPts val="800"/>
              </a:spcAft>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Im direkten Vergleich beider Proxy-Wert gegen Alter Plots werden die Unterschiede deutlich, obwohl der typische Zyklus im Proxy-Wert jeweils erkennbar ist.</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D0A67B17-6B1B-4934-9714-B1F3DC8A6E3A}" type="slidenum">
              <a:rPr lang="en-US" smtClean="0"/>
              <a:t>22</a:t>
            </a:fld>
            <a:endParaRPr lang="en-US"/>
          </a:p>
        </p:txBody>
      </p:sp>
    </p:spTree>
    <p:extLst>
      <p:ext uri="{BB962C8B-B14F-4D97-AF65-F5344CB8AC3E}">
        <p14:creationId xmlns:p14="http://schemas.microsoft.com/office/powerpoint/2010/main" val="3802867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Plot links: Darstellung der Proxy-Werts gegen die Tiefe (Tiefe auf der x-Achse und auf der y-Achse δ</a:t>
            </a:r>
            <a:r>
              <a:rPr lang="de-DE" sz="1800" baseline="30000" dirty="0">
                <a:effectLst/>
                <a:latin typeface="Calibri" panose="020F0502020204030204" pitchFamily="34" charset="0"/>
                <a:ea typeface="Calibri" panose="020F0502020204030204" pitchFamily="34" charset="0"/>
                <a:cs typeface="Times New Roman" panose="02020603050405020304" pitchFamily="18" charset="0"/>
              </a:rPr>
              <a:t>18</a:t>
            </a:r>
            <a:r>
              <a:rPr lang="de-DE" sz="1800" dirty="0">
                <a:effectLst/>
                <a:latin typeface="Calibri" panose="020F0502020204030204" pitchFamily="34" charset="0"/>
                <a:ea typeface="Calibri" panose="020F0502020204030204" pitchFamily="34" charset="0"/>
                <a:cs typeface="Times New Roman" panose="02020603050405020304" pitchFamily="18" charset="0"/>
              </a:rPr>
              <a:t>O Proxy)</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Plot rechts: Um den Zusammenhang zwischen Alter und Tiefe herzustellen, plottet man die Alter gegen die Tiefe (Tiefe hier wieder auf der x-Achse das Alter)</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Die Messungen des Proxy-Werts erfolgen mit hoher Auflösung entlang der Tiefenachse eines Klimaarchivs</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800" dirty="0">
                <a:effectLst/>
                <a:latin typeface="Calibri" panose="020F0502020204030204" pitchFamily="34" charset="0"/>
                <a:ea typeface="Calibri" panose="020F0502020204030204" pitchFamily="34" charset="0"/>
                <a:cs typeface="Times New Roman" panose="02020603050405020304" pitchFamily="18" charset="0"/>
              </a:rPr>
              <a:t>Die Datierung der Probe erfolgt mit einer deutlich geringeren Auflösung gegen Tiefenachse</a:t>
            </a:r>
            <a:endParaRPr lang="de-DE" dirty="0"/>
          </a:p>
        </p:txBody>
      </p:sp>
      <p:sp>
        <p:nvSpPr>
          <p:cNvPr id="4" name="Foliennummernplatzhalter 3"/>
          <p:cNvSpPr>
            <a:spLocks noGrp="1"/>
          </p:cNvSpPr>
          <p:nvPr>
            <p:ph type="sldNum" sz="quarter" idx="5"/>
          </p:nvPr>
        </p:nvSpPr>
        <p:spPr/>
        <p:txBody>
          <a:bodyPr/>
          <a:lstStyle/>
          <a:p>
            <a:fld id="{D0A67B17-6B1B-4934-9714-B1F3DC8A6E3A}" type="slidenum">
              <a:rPr lang="en-US" smtClean="0"/>
              <a:t>3</a:t>
            </a:fld>
            <a:endParaRPr lang="en-US"/>
          </a:p>
        </p:txBody>
      </p:sp>
    </p:spTree>
    <p:extLst>
      <p:ext uri="{BB962C8B-B14F-4D97-AF65-F5344CB8AC3E}">
        <p14:creationId xmlns:p14="http://schemas.microsoft.com/office/powerpoint/2010/main" val="4069767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Um den Zusammenhang zwischen Tiefe und Proxy-Wert sowie zwischen Tiefe und Alter auf Alter und Proxy-Wert herzustellen werden mehr Datenpunkte für Tiefe gegen Alter benötigt</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Plot links: Durch das Anpassen (</a:t>
            </a:r>
            <a:r>
              <a:rPr lang="de-DE"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Fitten</a:t>
            </a:r>
            <a:r>
              <a:rPr lang="de-DE" sz="1800" dirty="0">
                <a:effectLst/>
                <a:latin typeface="Calibri" panose="020F0502020204030204" pitchFamily="34" charset="0"/>
                <a:ea typeface="Calibri" panose="020F0502020204030204" pitchFamily="34" charset="0"/>
                <a:cs typeface="Times New Roman" panose="02020603050405020304" pitchFamily="18" charset="0"/>
              </a:rPr>
              <a:t>) der Funktion mit Spline (Blau gestrichelt) und Linearer Interpolation (rote Linie) wird es möglich das Alter in beliebiger Tiefe zu bestimmen und so weitere Datenpunkte aus Tiefe gegen Alter zu erhalten (Tiefe auf der x-Achse und das Alter auf der y-Achse)</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800" dirty="0">
                <a:effectLst/>
                <a:latin typeface="Calibri" panose="020F0502020204030204" pitchFamily="34" charset="0"/>
                <a:ea typeface="Calibri" panose="020F0502020204030204" pitchFamily="34" charset="0"/>
                <a:cs typeface="Times New Roman" panose="02020603050405020304" pitchFamily="18" charset="0"/>
              </a:rPr>
              <a:t>Plot rechts: Proxy-Werte werden gegen das Alter geplottet (x-Achse Alter und auf der y-Achse δ</a:t>
            </a:r>
            <a:r>
              <a:rPr lang="de-DE" sz="1800" baseline="30000" dirty="0">
                <a:effectLst/>
                <a:latin typeface="Calibri" panose="020F0502020204030204" pitchFamily="34" charset="0"/>
                <a:ea typeface="Calibri" panose="020F0502020204030204" pitchFamily="34" charset="0"/>
                <a:cs typeface="Times New Roman" panose="02020603050405020304" pitchFamily="18" charset="0"/>
              </a:rPr>
              <a:t>18</a:t>
            </a:r>
            <a:r>
              <a:rPr lang="de-DE" sz="1800" dirty="0">
                <a:effectLst/>
                <a:latin typeface="Calibri" panose="020F0502020204030204" pitchFamily="34" charset="0"/>
                <a:ea typeface="Calibri" panose="020F0502020204030204" pitchFamily="34" charset="0"/>
                <a:cs typeface="Times New Roman" panose="02020603050405020304" pitchFamily="18" charset="0"/>
              </a:rPr>
              <a:t>O Proxy) --&gt; Zusammenhang zwischen Tiefe und Proxy-Wert sowie zwischen Tiefe und Alter auf Alter und Proxy-Wert</a:t>
            </a:r>
            <a:endParaRPr lang="de-DE" dirty="0"/>
          </a:p>
        </p:txBody>
      </p:sp>
      <p:sp>
        <p:nvSpPr>
          <p:cNvPr id="4" name="Foliennummernplatzhalter 3"/>
          <p:cNvSpPr>
            <a:spLocks noGrp="1"/>
          </p:cNvSpPr>
          <p:nvPr>
            <p:ph type="sldNum" sz="quarter" idx="5"/>
          </p:nvPr>
        </p:nvSpPr>
        <p:spPr/>
        <p:txBody>
          <a:bodyPr/>
          <a:lstStyle/>
          <a:p>
            <a:fld id="{D0A67B17-6B1B-4934-9714-B1F3DC8A6E3A}" type="slidenum">
              <a:rPr lang="en-US" smtClean="0"/>
              <a:t>4</a:t>
            </a:fld>
            <a:endParaRPr lang="en-US"/>
          </a:p>
        </p:txBody>
      </p:sp>
    </p:spTree>
    <p:extLst>
      <p:ext uri="{BB962C8B-B14F-4D97-AF65-F5344CB8AC3E}">
        <p14:creationId xmlns:p14="http://schemas.microsoft.com/office/powerpoint/2010/main" val="2585046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de-DE"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Diese</a:t>
            </a:r>
            <a:r>
              <a:rPr lang="de-DE" sz="1800" dirty="0">
                <a:effectLst/>
                <a:latin typeface="Calibri" panose="020F0502020204030204" pitchFamily="34" charset="0"/>
                <a:ea typeface="Calibri" panose="020F0502020204030204" pitchFamily="34" charset="0"/>
                <a:cs typeface="Times New Roman" panose="02020603050405020304" pitchFamily="18" charset="0"/>
              </a:rPr>
              <a:t> Funktion zum Altersmodell ist Grundlage für das weitere Vorgehen</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Besonderheit: Fitting Methode ist vom Nutzer frei wählbar Zeile 19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method</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Als Output der Funktion erhält man entweder einen Vektor (Zeile 30) der gefitteten Altersreihe oder eine Matrix (Zeile 34) aus Proxy werten und Altern</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de-DE" sz="1800" dirty="0">
                <a:effectLst/>
                <a:latin typeface="Calibri" panose="020F0502020204030204" pitchFamily="34" charset="0"/>
                <a:ea typeface="Calibri" panose="020F0502020204030204" pitchFamily="34" charset="0"/>
                <a:cs typeface="Times New Roman" panose="02020603050405020304" pitchFamily="18" charset="0"/>
              </a:rPr>
              <a:t> Ob man einen Vektor oder eine Matrix erhält hängt vom Parameter Output ab Zeile 19</a:t>
            </a:r>
            <a:endParaRPr lang="de-DE" dirty="0"/>
          </a:p>
        </p:txBody>
      </p:sp>
      <p:sp>
        <p:nvSpPr>
          <p:cNvPr id="4" name="Foliennummernplatzhalter 3"/>
          <p:cNvSpPr>
            <a:spLocks noGrp="1"/>
          </p:cNvSpPr>
          <p:nvPr>
            <p:ph type="sldNum" sz="quarter" idx="5"/>
          </p:nvPr>
        </p:nvSpPr>
        <p:spPr/>
        <p:txBody>
          <a:bodyPr/>
          <a:lstStyle/>
          <a:p>
            <a:fld id="{D0A67B17-6B1B-4934-9714-B1F3DC8A6E3A}" type="slidenum">
              <a:rPr lang="en-US" smtClean="0"/>
              <a:t>5</a:t>
            </a:fld>
            <a:endParaRPr lang="en-US"/>
          </a:p>
        </p:txBody>
      </p:sp>
    </p:spTree>
    <p:extLst>
      <p:ext uri="{BB962C8B-B14F-4D97-AF65-F5344CB8AC3E}">
        <p14:creationId xmlns:p14="http://schemas.microsoft.com/office/powerpoint/2010/main" val="4001414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Das grundlegende Altersmodell basiert auf dem berechnen eines mittleren Alters und seiner Unsicherheit.</a:t>
            </a:r>
          </a:p>
          <a:p>
            <a:pPr marL="342900" lvl="0" indent="-342900">
              <a:lnSpc>
                <a:spcPct val="107000"/>
              </a:lnSpc>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Durch Messfehler bei der Datierung der Proben gibt es kein eindeutiges Alter, </a:t>
            </a:r>
          </a:p>
          <a:p>
            <a:pPr marL="342900" lvl="0" indent="-342900">
              <a:lnSpc>
                <a:spcPct val="107000"/>
              </a:lnSpc>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Die Messdaten werden aber immer als Paar, bestehend aus Alter und Messfehler, angegeben, wodurch sich eine Verteilung der Alter simulieren lässt</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Symbol" panose="05050102010706020507" pitchFamily="18" charset="2"/>
              <a:buChar char=""/>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D0A67B17-6B1B-4934-9714-B1F3DC8A6E3A}" type="slidenum">
              <a:rPr lang="en-US" smtClean="0"/>
              <a:t>6</a:t>
            </a:fld>
            <a:endParaRPr lang="en-US"/>
          </a:p>
        </p:txBody>
      </p:sp>
    </p:spTree>
    <p:extLst>
      <p:ext uri="{BB962C8B-B14F-4D97-AF65-F5344CB8AC3E}">
        <p14:creationId xmlns:p14="http://schemas.microsoft.com/office/powerpoint/2010/main" val="1260236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buFont typeface="Symbol" panose="05050102010706020507" pitchFamily="18" charset="2"/>
              <a:buChar char=""/>
            </a:pPr>
            <a:r>
              <a:rPr lang="de-DE" sz="1800" dirty="0">
                <a:effectLst/>
                <a:latin typeface="Calibri" panose="020F0502020204030204" pitchFamily="34" charset="0"/>
                <a:ea typeface="Times New Roman" panose="02020603050405020304" pitchFamily="18" charset="0"/>
              </a:rPr>
              <a:t>Unser Lösungsansatz ist die Verwendung einer Monte Carlo Simulation von n Iterationen, um n Altersreihen zu simulieren.</a:t>
            </a: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de-DE" sz="1800" dirty="0">
                <a:effectLst/>
                <a:latin typeface="Calibri" panose="020F0502020204030204" pitchFamily="34" charset="0"/>
                <a:ea typeface="Times New Roman" panose="02020603050405020304" pitchFamily="18" charset="0"/>
              </a:rPr>
              <a:t>Da die Messdaten den Mittelwert und ihre Standardabweichung enthalten, können Altersreihen als normalverteilt simuliert werden.</a:t>
            </a:r>
            <a:endParaRPr lang="de-DE"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de-DE" sz="1800" dirty="0">
                <a:effectLst/>
                <a:latin typeface="Calibri" panose="020F0502020204030204" pitchFamily="34" charset="0"/>
                <a:ea typeface="Times New Roman" panose="02020603050405020304" pitchFamily="18" charset="0"/>
              </a:rPr>
              <a:t>Auf die neu simulierten Altersreihen wird unsere bereits angesprochene Funktion zum Fitten der Alter angewandt, das Ergebnis ähnelt dem Plot links.</a:t>
            </a:r>
          </a:p>
          <a:p>
            <a:pPr marL="342900" lvl="0" indent="-342900">
              <a:buFont typeface="Symbol" panose="05050102010706020507" pitchFamily="18" charset="2"/>
              <a:buChar char=""/>
            </a:pPr>
            <a:r>
              <a:rPr lang="de-DE" sz="1800" dirty="0">
                <a:effectLst/>
                <a:latin typeface="Calibri" panose="020F0502020204030204" pitchFamily="34" charset="0"/>
                <a:ea typeface="Times New Roman" panose="02020603050405020304" pitchFamily="18" charset="0"/>
              </a:rPr>
              <a:t>Im Anschluss müssen die Altersreihen gemittelt, sowie ihre Unsicherheit bestimmt werden</a:t>
            </a:r>
            <a:endParaRPr lang="de-DE" sz="1800" dirty="0">
              <a:effectLst/>
              <a:latin typeface="Times New Roman" panose="02020603050405020304" pitchFamily="18" charset="0"/>
              <a:ea typeface="Times New Roman" panose="02020603050405020304" pitchFamily="18" charset="0"/>
            </a:endParaRPr>
          </a:p>
          <a:p>
            <a:pPr marL="0" indent="0">
              <a:buNone/>
            </a:pPr>
            <a:endParaRPr lang="de-DE" dirty="0"/>
          </a:p>
        </p:txBody>
      </p:sp>
      <p:sp>
        <p:nvSpPr>
          <p:cNvPr id="4" name="Foliennummernplatzhalter 3"/>
          <p:cNvSpPr>
            <a:spLocks noGrp="1"/>
          </p:cNvSpPr>
          <p:nvPr>
            <p:ph type="sldNum" sz="quarter" idx="5"/>
          </p:nvPr>
        </p:nvSpPr>
        <p:spPr/>
        <p:txBody>
          <a:bodyPr/>
          <a:lstStyle/>
          <a:p>
            <a:fld id="{D0A67B17-6B1B-4934-9714-B1F3DC8A6E3A}" type="slidenum">
              <a:rPr lang="en-US" smtClean="0"/>
              <a:t>7</a:t>
            </a:fld>
            <a:endParaRPr lang="en-US"/>
          </a:p>
        </p:txBody>
      </p:sp>
    </p:spTree>
    <p:extLst>
      <p:ext uri="{BB962C8B-B14F-4D97-AF65-F5344CB8AC3E}">
        <p14:creationId xmlns:p14="http://schemas.microsoft.com/office/powerpoint/2010/main" val="2661003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Die Umsetzung im Code besteht aus 3 grundlegenden Prinzipien, einer Monte Carlo Simulation, dem Fitten aller Altersreihen und dem berechnen statistischer Kenndaten.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Die aktuell gezeigte Funktion dient zur Monte Carlo Simulation, als Input wird das gemessene Alter sowie sein Messfehler benötigt.</a:t>
            </a:r>
          </a:p>
          <a:p>
            <a:pPr marL="342900" lvl="0" indent="-342900">
              <a:lnSpc>
                <a:spcPct val="107000"/>
              </a:lnSpc>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In Zeile 8 wird eine Normalverteilung n-mal wiederholt, um anschließend n simulierte Altersreihen zu erhalten.</a:t>
            </a:r>
          </a:p>
          <a:p>
            <a:pPr marL="342900" lvl="0" indent="-342900">
              <a:lnSpc>
                <a:spcPct val="107000"/>
              </a:lnSpc>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Das Output der Funktion ist eine Matrix bestehend aus n neuen Altersreihen.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D0A67B17-6B1B-4934-9714-B1F3DC8A6E3A}" type="slidenum">
              <a:rPr lang="en-US" smtClean="0"/>
              <a:t>8</a:t>
            </a:fld>
            <a:endParaRPr lang="en-US"/>
          </a:p>
        </p:txBody>
      </p:sp>
    </p:spTree>
    <p:extLst>
      <p:ext uri="{BB962C8B-B14F-4D97-AF65-F5344CB8AC3E}">
        <p14:creationId xmlns:p14="http://schemas.microsoft.com/office/powerpoint/2010/main" val="2660781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Unsere 2. Funktion dient zum Fitten aller Altersreihen.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Für die grundlegende Altersmodellierung sind Zeilen 50 – 51 relevant, hier wird über eine for-Schleife über jede Altersreihe iteriert und diese mit unserer Fit Funktion gefittet.</a:t>
            </a:r>
          </a:p>
          <a:p>
            <a:pPr marL="342900" lvl="0" indent="-342900">
              <a:lnSpc>
                <a:spcPct val="107000"/>
              </a:lnSpc>
              <a:spcAft>
                <a:spcPts val="800"/>
              </a:spcAft>
              <a:buFont typeface="Symbol" panose="05050102010706020507" pitchFamily="18" charset="2"/>
              <a:buChar char=""/>
            </a:pPr>
            <a:r>
              <a:rPr lang="de-DE" sz="1800" dirty="0">
                <a:effectLst/>
                <a:latin typeface="Calibri" panose="020F0502020204030204" pitchFamily="34" charset="0"/>
                <a:ea typeface="Calibri" panose="020F0502020204030204" pitchFamily="34" charset="0"/>
                <a:cs typeface="Calibri" panose="020F0502020204030204" pitchFamily="34" charset="0"/>
              </a:rPr>
              <a:t>Im Anschluss erhält man eine Matrix aller gefitteten Altersreihen.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Calibri" panose="020F0502020204030204" pitchFamily="34" charset="0"/>
              </a:rPr>
              <a:t> </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D0A67B17-6B1B-4934-9714-B1F3DC8A6E3A}" type="slidenum">
              <a:rPr lang="en-US" smtClean="0"/>
              <a:t>9</a:t>
            </a:fld>
            <a:endParaRPr lang="en-US"/>
          </a:p>
        </p:txBody>
      </p:sp>
    </p:spTree>
    <p:extLst>
      <p:ext uri="{BB962C8B-B14F-4D97-AF65-F5344CB8AC3E}">
        <p14:creationId xmlns:p14="http://schemas.microsoft.com/office/powerpoint/2010/main" val="1764139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5CD0BD-991B-44FE-A796-BD225707D2E4}"/>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CD32B385-4A7A-4BC9-8BD6-A6C4427210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81C5CA05-A5E3-4393-A293-EAA28DD0DF92}"/>
              </a:ext>
            </a:extLst>
          </p:cNvPr>
          <p:cNvSpPr>
            <a:spLocks noGrp="1"/>
          </p:cNvSpPr>
          <p:nvPr>
            <p:ph type="dt" sz="half" idx="10"/>
          </p:nvPr>
        </p:nvSpPr>
        <p:spPr/>
        <p:txBody>
          <a:bodyPr/>
          <a:lstStyle/>
          <a:p>
            <a:fld id="{1FABCC67-1FC6-41B0-8AD7-BD93735092B3}" type="datetime1">
              <a:rPr lang="en-US" smtClean="0"/>
              <a:t>7/13/2021</a:t>
            </a:fld>
            <a:endParaRPr lang="en-US"/>
          </a:p>
        </p:txBody>
      </p:sp>
      <p:sp>
        <p:nvSpPr>
          <p:cNvPr id="5" name="Fußzeilenplatzhalter 4">
            <a:extLst>
              <a:ext uri="{FF2B5EF4-FFF2-40B4-BE49-F238E27FC236}">
                <a16:creationId xmlns:a16="http://schemas.microsoft.com/office/drawing/2014/main" id="{B4AFB6B9-8107-495D-9866-13275CB55E39}"/>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0B7D36C6-3FED-4EA1-B597-D846CDE22766}"/>
              </a:ext>
            </a:extLst>
          </p:cNvPr>
          <p:cNvSpPr>
            <a:spLocks noGrp="1"/>
          </p:cNvSpPr>
          <p:nvPr>
            <p:ph type="sldNum" sz="quarter" idx="12"/>
          </p:nvPr>
        </p:nvSpPr>
        <p:spPr/>
        <p:txBody>
          <a:bodyPr/>
          <a:lstStyle/>
          <a:p>
            <a:fld id="{C4E90A78-F072-4920-B252-6CAE4787C583}" type="slidenum">
              <a:rPr lang="en-US" smtClean="0"/>
              <a:t>‹Nr.›</a:t>
            </a:fld>
            <a:endParaRPr lang="en-US"/>
          </a:p>
        </p:txBody>
      </p:sp>
    </p:spTree>
    <p:extLst>
      <p:ext uri="{BB962C8B-B14F-4D97-AF65-F5344CB8AC3E}">
        <p14:creationId xmlns:p14="http://schemas.microsoft.com/office/powerpoint/2010/main" val="1361530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97C390-3C85-4512-B6E3-8150BB72F4DD}"/>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4BD1627F-AB78-4A84-8008-A94C0662C04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D5AB3037-3A84-4C32-A49D-478E5D960CF5}"/>
              </a:ext>
            </a:extLst>
          </p:cNvPr>
          <p:cNvSpPr>
            <a:spLocks noGrp="1"/>
          </p:cNvSpPr>
          <p:nvPr>
            <p:ph type="dt" sz="half" idx="10"/>
          </p:nvPr>
        </p:nvSpPr>
        <p:spPr/>
        <p:txBody>
          <a:bodyPr/>
          <a:lstStyle/>
          <a:p>
            <a:fld id="{A1FA652B-5413-43A6-8711-AA16DE1FB9E5}" type="datetime1">
              <a:rPr lang="en-US" smtClean="0"/>
              <a:t>7/13/2021</a:t>
            </a:fld>
            <a:endParaRPr lang="en-US"/>
          </a:p>
        </p:txBody>
      </p:sp>
      <p:sp>
        <p:nvSpPr>
          <p:cNvPr id="5" name="Fußzeilenplatzhalter 4">
            <a:extLst>
              <a:ext uri="{FF2B5EF4-FFF2-40B4-BE49-F238E27FC236}">
                <a16:creationId xmlns:a16="http://schemas.microsoft.com/office/drawing/2014/main" id="{FEBD8479-2522-45ED-B1D8-AD703853C19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41D03E93-B93D-43D2-9F14-21FE47435414}"/>
              </a:ext>
            </a:extLst>
          </p:cNvPr>
          <p:cNvSpPr>
            <a:spLocks noGrp="1"/>
          </p:cNvSpPr>
          <p:nvPr>
            <p:ph type="sldNum" sz="quarter" idx="12"/>
          </p:nvPr>
        </p:nvSpPr>
        <p:spPr/>
        <p:txBody>
          <a:bodyPr/>
          <a:lstStyle/>
          <a:p>
            <a:fld id="{C4E90A78-F072-4920-B252-6CAE4787C583}" type="slidenum">
              <a:rPr lang="en-US" smtClean="0"/>
              <a:t>‹Nr.›</a:t>
            </a:fld>
            <a:endParaRPr lang="en-US"/>
          </a:p>
        </p:txBody>
      </p:sp>
    </p:spTree>
    <p:extLst>
      <p:ext uri="{BB962C8B-B14F-4D97-AF65-F5344CB8AC3E}">
        <p14:creationId xmlns:p14="http://schemas.microsoft.com/office/powerpoint/2010/main" val="2800116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95000C0-E828-4352-87EC-54A2982BE011}"/>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C961B3AE-3CF7-4765-A513-1166FAD62EB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F55D861-7B6C-4DBF-B688-852F84FE2CEF}"/>
              </a:ext>
            </a:extLst>
          </p:cNvPr>
          <p:cNvSpPr>
            <a:spLocks noGrp="1"/>
          </p:cNvSpPr>
          <p:nvPr>
            <p:ph type="dt" sz="half" idx="10"/>
          </p:nvPr>
        </p:nvSpPr>
        <p:spPr/>
        <p:txBody>
          <a:bodyPr/>
          <a:lstStyle/>
          <a:p>
            <a:fld id="{3FB20E0C-1432-476C-96EE-D5A8CAE531D3}" type="datetime1">
              <a:rPr lang="en-US" smtClean="0"/>
              <a:t>7/13/2021</a:t>
            </a:fld>
            <a:endParaRPr lang="en-US"/>
          </a:p>
        </p:txBody>
      </p:sp>
      <p:sp>
        <p:nvSpPr>
          <p:cNvPr id="5" name="Fußzeilenplatzhalter 4">
            <a:extLst>
              <a:ext uri="{FF2B5EF4-FFF2-40B4-BE49-F238E27FC236}">
                <a16:creationId xmlns:a16="http://schemas.microsoft.com/office/drawing/2014/main" id="{6D33DB36-79C1-4711-BE9B-94E897B26844}"/>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2596648-71E6-485B-8080-E1CCF1FD1A4E}"/>
              </a:ext>
            </a:extLst>
          </p:cNvPr>
          <p:cNvSpPr>
            <a:spLocks noGrp="1"/>
          </p:cNvSpPr>
          <p:nvPr>
            <p:ph type="sldNum" sz="quarter" idx="12"/>
          </p:nvPr>
        </p:nvSpPr>
        <p:spPr/>
        <p:txBody>
          <a:bodyPr/>
          <a:lstStyle/>
          <a:p>
            <a:fld id="{C4E90A78-F072-4920-B252-6CAE4787C583}" type="slidenum">
              <a:rPr lang="en-US" smtClean="0"/>
              <a:t>‹Nr.›</a:t>
            </a:fld>
            <a:endParaRPr lang="en-US"/>
          </a:p>
        </p:txBody>
      </p:sp>
    </p:spTree>
    <p:extLst>
      <p:ext uri="{BB962C8B-B14F-4D97-AF65-F5344CB8AC3E}">
        <p14:creationId xmlns:p14="http://schemas.microsoft.com/office/powerpoint/2010/main" val="1061569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6D4EC-F776-42BE-BE7B-34F45227F422}"/>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36885D99-4CD0-4513-B21C-B1F409566DA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8A6E09F1-7529-497F-9F96-A84177F55BEC}"/>
              </a:ext>
            </a:extLst>
          </p:cNvPr>
          <p:cNvSpPr>
            <a:spLocks noGrp="1"/>
          </p:cNvSpPr>
          <p:nvPr>
            <p:ph type="dt" sz="half" idx="10"/>
          </p:nvPr>
        </p:nvSpPr>
        <p:spPr/>
        <p:txBody>
          <a:bodyPr/>
          <a:lstStyle/>
          <a:p>
            <a:fld id="{AE0A8C9B-AD65-4785-B8CE-BBD421C572EC}" type="datetime1">
              <a:rPr lang="en-US" smtClean="0"/>
              <a:t>7/13/2021</a:t>
            </a:fld>
            <a:endParaRPr lang="en-US"/>
          </a:p>
        </p:txBody>
      </p:sp>
      <p:sp>
        <p:nvSpPr>
          <p:cNvPr id="5" name="Fußzeilenplatzhalter 4">
            <a:extLst>
              <a:ext uri="{FF2B5EF4-FFF2-40B4-BE49-F238E27FC236}">
                <a16:creationId xmlns:a16="http://schemas.microsoft.com/office/drawing/2014/main" id="{7BFA48E7-4B89-4621-9FFA-E5258EC16517}"/>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2F8C46D-4FC2-42FE-948B-668AA7015F12}"/>
              </a:ext>
            </a:extLst>
          </p:cNvPr>
          <p:cNvSpPr>
            <a:spLocks noGrp="1"/>
          </p:cNvSpPr>
          <p:nvPr>
            <p:ph type="sldNum" sz="quarter" idx="12"/>
          </p:nvPr>
        </p:nvSpPr>
        <p:spPr/>
        <p:txBody>
          <a:bodyPr/>
          <a:lstStyle/>
          <a:p>
            <a:fld id="{C4E90A78-F072-4920-B252-6CAE4787C583}" type="slidenum">
              <a:rPr lang="en-US" smtClean="0"/>
              <a:t>‹Nr.›</a:t>
            </a:fld>
            <a:endParaRPr lang="en-US"/>
          </a:p>
        </p:txBody>
      </p:sp>
    </p:spTree>
    <p:extLst>
      <p:ext uri="{BB962C8B-B14F-4D97-AF65-F5344CB8AC3E}">
        <p14:creationId xmlns:p14="http://schemas.microsoft.com/office/powerpoint/2010/main" val="3094365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E3F0DD-1E17-45C5-A4FD-4C32310137C7}"/>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419516FA-EC88-4151-99DC-5F61DB25BE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9C33CF98-5074-48BC-B4BB-EF95BE5C8954}"/>
              </a:ext>
            </a:extLst>
          </p:cNvPr>
          <p:cNvSpPr>
            <a:spLocks noGrp="1"/>
          </p:cNvSpPr>
          <p:nvPr>
            <p:ph type="dt" sz="half" idx="10"/>
          </p:nvPr>
        </p:nvSpPr>
        <p:spPr/>
        <p:txBody>
          <a:bodyPr/>
          <a:lstStyle/>
          <a:p>
            <a:fld id="{E3FBCD45-5D62-4F7F-9209-F1355D27AA8B}" type="datetime1">
              <a:rPr lang="en-US" smtClean="0"/>
              <a:t>7/13/2021</a:t>
            </a:fld>
            <a:endParaRPr lang="en-US"/>
          </a:p>
        </p:txBody>
      </p:sp>
      <p:sp>
        <p:nvSpPr>
          <p:cNvPr id="5" name="Fußzeilenplatzhalter 4">
            <a:extLst>
              <a:ext uri="{FF2B5EF4-FFF2-40B4-BE49-F238E27FC236}">
                <a16:creationId xmlns:a16="http://schemas.microsoft.com/office/drawing/2014/main" id="{293BF564-77C2-4645-B4BC-CEA98CCE0134}"/>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3B71246A-B83F-46A7-B0EF-06869B912DCD}"/>
              </a:ext>
            </a:extLst>
          </p:cNvPr>
          <p:cNvSpPr>
            <a:spLocks noGrp="1"/>
          </p:cNvSpPr>
          <p:nvPr>
            <p:ph type="sldNum" sz="quarter" idx="12"/>
          </p:nvPr>
        </p:nvSpPr>
        <p:spPr/>
        <p:txBody>
          <a:bodyPr/>
          <a:lstStyle/>
          <a:p>
            <a:fld id="{C4E90A78-F072-4920-B252-6CAE4787C583}" type="slidenum">
              <a:rPr lang="en-US" smtClean="0"/>
              <a:t>‹Nr.›</a:t>
            </a:fld>
            <a:endParaRPr lang="en-US"/>
          </a:p>
        </p:txBody>
      </p:sp>
    </p:spTree>
    <p:extLst>
      <p:ext uri="{BB962C8B-B14F-4D97-AF65-F5344CB8AC3E}">
        <p14:creationId xmlns:p14="http://schemas.microsoft.com/office/powerpoint/2010/main" val="2144215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041EAE-833A-4E2B-BD05-401C90EE6549}"/>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9EBCDE59-7BAB-4661-9B4A-827F322FB361}"/>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2E51B118-A19E-4697-86EF-BF5FFEED759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410FE6CF-104C-40E0-8EA7-596C891A3785}"/>
              </a:ext>
            </a:extLst>
          </p:cNvPr>
          <p:cNvSpPr>
            <a:spLocks noGrp="1"/>
          </p:cNvSpPr>
          <p:nvPr>
            <p:ph type="dt" sz="half" idx="10"/>
          </p:nvPr>
        </p:nvSpPr>
        <p:spPr/>
        <p:txBody>
          <a:bodyPr/>
          <a:lstStyle/>
          <a:p>
            <a:fld id="{DD9DCB8A-0B7F-4F7F-846B-03324469AA3C}" type="datetime1">
              <a:rPr lang="en-US" smtClean="0"/>
              <a:t>7/13/2021</a:t>
            </a:fld>
            <a:endParaRPr lang="en-US"/>
          </a:p>
        </p:txBody>
      </p:sp>
      <p:sp>
        <p:nvSpPr>
          <p:cNvPr id="6" name="Fußzeilenplatzhalter 5">
            <a:extLst>
              <a:ext uri="{FF2B5EF4-FFF2-40B4-BE49-F238E27FC236}">
                <a16:creationId xmlns:a16="http://schemas.microsoft.com/office/drawing/2014/main" id="{DBE9F701-F730-4F93-9EF5-8DEEB10E98A6}"/>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CCE2A4E3-1A4F-4F59-88ED-DE45BE082D2F}"/>
              </a:ext>
            </a:extLst>
          </p:cNvPr>
          <p:cNvSpPr>
            <a:spLocks noGrp="1"/>
          </p:cNvSpPr>
          <p:nvPr>
            <p:ph type="sldNum" sz="quarter" idx="12"/>
          </p:nvPr>
        </p:nvSpPr>
        <p:spPr/>
        <p:txBody>
          <a:bodyPr/>
          <a:lstStyle/>
          <a:p>
            <a:fld id="{C4E90A78-F072-4920-B252-6CAE4787C583}" type="slidenum">
              <a:rPr lang="en-US" smtClean="0"/>
              <a:t>‹Nr.›</a:t>
            </a:fld>
            <a:endParaRPr lang="en-US"/>
          </a:p>
        </p:txBody>
      </p:sp>
    </p:spTree>
    <p:extLst>
      <p:ext uri="{BB962C8B-B14F-4D97-AF65-F5344CB8AC3E}">
        <p14:creationId xmlns:p14="http://schemas.microsoft.com/office/powerpoint/2010/main" val="232595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8E9C4A-4798-45CA-9767-5216B400689A}"/>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05A7FA51-B9AA-4F16-86E3-8567C33BD6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93E0ADFE-90F3-4963-80C4-2C802606928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97F209E3-3070-4C36-8C2F-5B5D285CE9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39B45F6-1D90-4DC3-AB8B-CC7FC14F333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E3A79EA2-7CB3-4C90-A069-BC5C3C2D14C9}"/>
              </a:ext>
            </a:extLst>
          </p:cNvPr>
          <p:cNvSpPr>
            <a:spLocks noGrp="1"/>
          </p:cNvSpPr>
          <p:nvPr>
            <p:ph type="dt" sz="half" idx="10"/>
          </p:nvPr>
        </p:nvSpPr>
        <p:spPr/>
        <p:txBody>
          <a:bodyPr/>
          <a:lstStyle/>
          <a:p>
            <a:fld id="{8CC122E7-3F07-47F7-A8E5-3D6A0131F434}" type="datetime1">
              <a:rPr lang="en-US" smtClean="0"/>
              <a:t>7/13/2021</a:t>
            </a:fld>
            <a:endParaRPr lang="en-US"/>
          </a:p>
        </p:txBody>
      </p:sp>
      <p:sp>
        <p:nvSpPr>
          <p:cNvPr id="8" name="Fußzeilenplatzhalter 7">
            <a:extLst>
              <a:ext uri="{FF2B5EF4-FFF2-40B4-BE49-F238E27FC236}">
                <a16:creationId xmlns:a16="http://schemas.microsoft.com/office/drawing/2014/main" id="{5A2DD39F-7772-4443-B223-7404E7552A2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389B6070-EB73-4471-A62A-98F38C906A5D}"/>
              </a:ext>
            </a:extLst>
          </p:cNvPr>
          <p:cNvSpPr>
            <a:spLocks noGrp="1"/>
          </p:cNvSpPr>
          <p:nvPr>
            <p:ph type="sldNum" sz="quarter" idx="12"/>
          </p:nvPr>
        </p:nvSpPr>
        <p:spPr/>
        <p:txBody>
          <a:bodyPr/>
          <a:lstStyle/>
          <a:p>
            <a:fld id="{C4E90A78-F072-4920-B252-6CAE4787C583}" type="slidenum">
              <a:rPr lang="en-US" smtClean="0"/>
              <a:t>‹Nr.›</a:t>
            </a:fld>
            <a:endParaRPr lang="en-US"/>
          </a:p>
        </p:txBody>
      </p:sp>
    </p:spTree>
    <p:extLst>
      <p:ext uri="{BB962C8B-B14F-4D97-AF65-F5344CB8AC3E}">
        <p14:creationId xmlns:p14="http://schemas.microsoft.com/office/powerpoint/2010/main" val="2315837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C486C2-7C63-4685-9CF4-C179ADFF594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73075DD2-569C-471B-BB99-6EBA4979D01E}"/>
              </a:ext>
            </a:extLst>
          </p:cNvPr>
          <p:cNvSpPr>
            <a:spLocks noGrp="1"/>
          </p:cNvSpPr>
          <p:nvPr>
            <p:ph type="dt" sz="half" idx="10"/>
          </p:nvPr>
        </p:nvSpPr>
        <p:spPr/>
        <p:txBody>
          <a:bodyPr/>
          <a:lstStyle/>
          <a:p>
            <a:fld id="{5BFCFAEC-CD6C-4B99-B55F-1F31AB823198}" type="datetime1">
              <a:rPr lang="en-US" smtClean="0"/>
              <a:t>7/13/2021</a:t>
            </a:fld>
            <a:endParaRPr lang="en-US"/>
          </a:p>
        </p:txBody>
      </p:sp>
      <p:sp>
        <p:nvSpPr>
          <p:cNvPr id="4" name="Fußzeilenplatzhalter 3">
            <a:extLst>
              <a:ext uri="{FF2B5EF4-FFF2-40B4-BE49-F238E27FC236}">
                <a16:creationId xmlns:a16="http://schemas.microsoft.com/office/drawing/2014/main" id="{3B75FB06-4ECC-4B3E-92EC-760F1593CF5B}"/>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26BF4AA0-BDFA-4FE2-84BA-A8185605F739}"/>
              </a:ext>
            </a:extLst>
          </p:cNvPr>
          <p:cNvSpPr>
            <a:spLocks noGrp="1"/>
          </p:cNvSpPr>
          <p:nvPr>
            <p:ph type="sldNum" sz="quarter" idx="12"/>
          </p:nvPr>
        </p:nvSpPr>
        <p:spPr/>
        <p:txBody>
          <a:bodyPr/>
          <a:lstStyle/>
          <a:p>
            <a:fld id="{C4E90A78-F072-4920-B252-6CAE4787C583}" type="slidenum">
              <a:rPr lang="en-US" smtClean="0"/>
              <a:t>‹Nr.›</a:t>
            </a:fld>
            <a:endParaRPr lang="en-US"/>
          </a:p>
        </p:txBody>
      </p:sp>
    </p:spTree>
    <p:extLst>
      <p:ext uri="{BB962C8B-B14F-4D97-AF65-F5344CB8AC3E}">
        <p14:creationId xmlns:p14="http://schemas.microsoft.com/office/powerpoint/2010/main" val="1388455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E361C70-9C8A-4F2E-95E7-E4AF8B403B06}"/>
              </a:ext>
            </a:extLst>
          </p:cNvPr>
          <p:cNvSpPr>
            <a:spLocks noGrp="1"/>
          </p:cNvSpPr>
          <p:nvPr>
            <p:ph type="dt" sz="half" idx="10"/>
          </p:nvPr>
        </p:nvSpPr>
        <p:spPr/>
        <p:txBody>
          <a:bodyPr/>
          <a:lstStyle/>
          <a:p>
            <a:fld id="{5EE297D0-FBA0-40EA-995D-3C3F0902A488}" type="datetime1">
              <a:rPr lang="en-US" smtClean="0"/>
              <a:t>7/13/2021</a:t>
            </a:fld>
            <a:endParaRPr lang="en-US"/>
          </a:p>
        </p:txBody>
      </p:sp>
      <p:sp>
        <p:nvSpPr>
          <p:cNvPr id="3" name="Fußzeilenplatzhalter 2">
            <a:extLst>
              <a:ext uri="{FF2B5EF4-FFF2-40B4-BE49-F238E27FC236}">
                <a16:creationId xmlns:a16="http://schemas.microsoft.com/office/drawing/2014/main" id="{4B37629F-FF15-426E-B230-DD989A796285}"/>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30915E43-4378-491D-BD0C-BCF420CB6A11}"/>
              </a:ext>
            </a:extLst>
          </p:cNvPr>
          <p:cNvSpPr>
            <a:spLocks noGrp="1"/>
          </p:cNvSpPr>
          <p:nvPr>
            <p:ph type="sldNum" sz="quarter" idx="12"/>
          </p:nvPr>
        </p:nvSpPr>
        <p:spPr/>
        <p:txBody>
          <a:bodyPr/>
          <a:lstStyle/>
          <a:p>
            <a:fld id="{C4E90A78-F072-4920-B252-6CAE4787C583}" type="slidenum">
              <a:rPr lang="en-US" smtClean="0"/>
              <a:t>‹Nr.›</a:t>
            </a:fld>
            <a:endParaRPr lang="en-US"/>
          </a:p>
        </p:txBody>
      </p:sp>
    </p:spTree>
    <p:extLst>
      <p:ext uri="{BB962C8B-B14F-4D97-AF65-F5344CB8AC3E}">
        <p14:creationId xmlns:p14="http://schemas.microsoft.com/office/powerpoint/2010/main" val="3764236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8FC4CF-BFCA-4A3E-969B-3186697F91F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50D45F7F-E400-462B-ACB2-FBF3EFD6CD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77B6BD8E-6863-4E9C-A9E9-DFB6E0EC62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C79741E-3836-4B78-AB29-ADC228D3FBAA}"/>
              </a:ext>
            </a:extLst>
          </p:cNvPr>
          <p:cNvSpPr>
            <a:spLocks noGrp="1"/>
          </p:cNvSpPr>
          <p:nvPr>
            <p:ph type="dt" sz="half" idx="10"/>
          </p:nvPr>
        </p:nvSpPr>
        <p:spPr/>
        <p:txBody>
          <a:bodyPr/>
          <a:lstStyle/>
          <a:p>
            <a:fld id="{0775BFB0-F9E4-4340-BF5D-C23B64EB28F7}" type="datetime1">
              <a:rPr lang="en-US" smtClean="0"/>
              <a:t>7/13/2021</a:t>
            </a:fld>
            <a:endParaRPr lang="en-US"/>
          </a:p>
        </p:txBody>
      </p:sp>
      <p:sp>
        <p:nvSpPr>
          <p:cNvPr id="6" name="Fußzeilenplatzhalter 5">
            <a:extLst>
              <a:ext uri="{FF2B5EF4-FFF2-40B4-BE49-F238E27FC236}">
                <a16:creationId xmlns:a16="http://schemas.microsoft.com/office/drawing/2014/main" id="{1C77721B-AABE-4185-A866-272372C60717}"/>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D63ACC1-404C-493E-8136-FC80523D17D8}"/>
              </a:ext>
            </a:extLst>
          </p:cNvPr>
          <p:cNvSpPr>
            <a:spLocks noGrp="1"/>
          </p:cNvSpPr>
          <p:nvPr>
            <p:ph type="sldNum" sz="quarter" idx="12"/>
          </p:nvPr>
        </p:nvSpPr>
        <p:spPr/>
        <p:txBody>
          <a:bodyPr/>
          <a:lstStyle/>
          <a:p>
            <a:fld id="{C4E90A78-F072-4920-B252-6CAE4787C583}" type="slidenum">
              <a:rPr lang="en-US" smtClean="0"/>
              <a:t>‹Nr.›</a:t>
            </a:fld>
            <a:endParaRPr lang="en-US"/>
          </a:p>
        </p:txBody>
      </p:sp>
    </p:spTree>
    <p:extLst>
      <p:ext uri="{BB962C8B-B14F-4D97-AF65-F5344CB8AC3E}">
        <p14:creationId xmlns:p14="http://schemas.microsoft.com/office/powerpoint/2010/main" val="3323514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7ABF69-41C2-4581-8DDF-C89C8A66A1A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C682E96F-F55C-4744-8FD1-AFB9F834EB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1A0154B2-3A71-49C0-97D7-57BEDA1C93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445A98A-035E-43F0-BFC4-D28C7281FD67}"/>
              </a:ext>
            </a:extLst>
          </p:cNvPr>
          <p:cNvSpPr>
            <a:spLocks noGrp="1"/>
          </p:cNvSpPr>
          <p:nvPr>
            <p:ph type="dt" sz="half" idx="10"/>
          </p:nvPr>
        </p:nvSpPr>
        <p:spPr/>
        <p:txBody>
          <a:bodyPr/>
          <a:lstStyle/>
          <a:p>
            <a:fld id="{41B5C8F3-29C8-4A28-AC01-4395068356C7}" type="datetime1">
              <a:rPr lang="en-US" smtClean="0"/>
              <a:t>7/13/2021</a:t>
            </a:fld>
            <a:endParaRPr lang="en-US"/>
          </a:p>
        </p:txBody>
      </p:sp>
      <p:sp>
        <p:nvSpPr>
          <p:cNvPr id="6" name="Fußzeilenplatzhalter 5">
            <a:extLst>
              <a:ext uri="{FF2B5EF4-FFF2-40B4-BE49-F238E27FC236}">
                <a16:creationId xmlns:a16="http://schemas.microsoft.com/office/drawing/2014/main" id="{997A961C-722B-4736-B151-672762B64899}"/>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4FADF0C0-10D7-4D33-9332-762520F032D3}"/>
              </a:ext>
            </a:extLst>
          </p:cNvPr>
          <p:cNvSpPr>
            <a:spLocks noGrp="1"/>
          </p:cNvSpPr>
          <p:nvPr>
            <p:ph type="sldNum" sz="quarter" idx="12"/>
          </p:nvPr>
        </p:nvSpPr>
        <p:spPr/>
        <p:txBody>
          <a:bodyPr/>
          <a:lstStyle/>
          <a:p>
            <a:fld id="{C4E90A78-F072-4920-B252-6CAE4787C583}" type="slidenum">
              <a:rPr lang="en-US" smtClean="0"/>
              <a:t>‹Nr.›</a:t>
            </a:fld>
            <a:endParaRPr lang="en-US"/>
          </a:p>
        </p:txBody>
      </p:sp>
    </p:spTree>
    <p:extLst>
      <p:ext uri="{BB962C8B-B14F-4D97-AF65-F5344CB8AC3E}">
        <p14:creationId xmlns:p14="http://schemas.microsoft.com/office/powerpoint/2010/main" val="2753362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51D9766-FF0D-4CEA-A50B-7D08589A6E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911C86A2-6FBA-4595-8A60-98F2B9541F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4CBF6EA8-2615-4AC8-A190-DCCF5B0E0C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EA1D08-7C3D-44FB-A46E-5CE52334CCF4}" type="datetime1">
              <a:rPr lang="en-US" smtClean="0"/>
              <a:t>7/13/2021</a:t>
            </a:fld>
            <a:endParaRPr lang="en-US"/>
          </a:p>
        </p:txBody>
      </p:sp>
      <p:sp>
        <p:nvSpPr>
          <p:cNvPr id="5" name="Fußzeilenplatzhalter 4">
            <a:extLst>
              <a:ext uri="{FF2B5EF4-FFF2-40B4-BE49-F238E27FC236}">
                <a16:creationId xmlns:a16="http://schemas.microsoft.com/office/drawing/2014/main" id="{A9692F95-E7DF-43DB-BB14-AD3ED1BF8F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A1A5E8FB-A314-42D2-B69E-B77E20CF12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E90A78-F072-4920-B252-6CAE4787C583}" type="slidenum">
              <a:rPr lang="en-US" smtClean="0"/>
              <a:t>‹Nr.›</a:t>
            </a:fld>
            <a:endParaRPr lang="en-US"/>
          </a:p>
        </p:txBody>
      </p:sp>
    </p:spTree>
    <p:extLst>
      <p:ext uri="{BB962C8B-B14F-4D97-AF65-F5344CB8AC3E}">
        <p14:creationId xmlns:p14="http://schemas.microsoft.com/office/powerpoint/2010/main" val="2169984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6.sv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04671D-98D2-47FF-B9FA-0EE5C2FC760D}"/>
              </a:ext>
            </a:extLst>
          </p:cNvPr>
          <p:cNvSpPr>
            <a:spLocks noGrp="1"/>
          </p:cNvSpPr>
          <p:nvPr>
            <p:ph type="ctrTitle"/>
          </p:nvPr>
        </p:nvSpPr>
        <p:spPr>
          <a:xfrm>
            <a:off x="1289108" y="503339"/>
            <a:ext cx="9613783" cy="1395937"/>
          </a:xfrm>
        </p:spPr>
        <p:txBody>
          <a:bodyPr/>
          <a:lstStyle/>
          <a:p>
            <a:r>
              <a:rPr lang="de-DE" dirty="0"/>
              <a:t>Alters-Tiefen Modellierung </a:t>
            </a:r>
            <a:endParaRPr lang="en-US" dirty="0"/>
          </a:p>
        </p:txBody>
      </p:sp>
      <p:sp>
        <p:nvSpPr>
          <p:cNvPr id="3" name="Untertitel 2">
            <a:extLst>
              <a:ext uri="{FF2B5EF4-FFF2-40B4-BE49-F238E27FC236}">
                <a16:creationId xmlns:a16="http://schemas.microsoft.com/office/drawing/2014/main" id="{13496038-83BE-465E-BF24-21F78900B0B3}"/>
              </a:ext>
            </a:extLst>
          </p:cNvPr>
          <p:cNvSpPr>
            <a:spLocks noGrp="1"/>
          </p:cNvSpPr>
          <p:nvPr>
            <p:ph type="subTitle" idx="1"/>
          </p:nvPr>
        </p:nvSpPr>
        <p:spPr>
          <a:xfrm>
            <a:off x="1524000" y="1899276"/>
            <a:ext cx="9144000" cy="4140797"/>
          </a:xfrm>
        </p:spPr>
        <p:txBody>
          <a:bodyPr>
            <a:normAutofit/>
          </a:bodyPr>
          <a:lstStyle/>
          <a:p>
            <a:r>
              <a:rPr lang="de-DE" dirty="0"/>
              <a:t>In R</a:t>
            </a:r>
          </a:p>
          <a:p>
            <a:endParaRPr lang="de-DE" dirty="0"/>
          </a:p>
          <a:p>
            <a:endParaRPr lang="de-DE" dirty="0"/>
          </a:p>
          <a:p>
            <a:endParaRPr lang="de-DE" dirty="0"/>
          </a:p>
          <a:p>
            <a:endParaRPr lang="de-DE" dirty="0"/>
          </a:p>
          <a:p>
            <a:r>
              <a:rPr lang="de-DE" dirty="0"/>
              <a:t>Geostatistik II und Angewandte Numerik</a:t>
            </a:r>
          </a:p>
          <a:p>
            <a:r>
              <a:rPr lang="de-DE" dirty="0"/>
              <a:t>Prof. Dr. Denis Scholz</a:t>
            </a:r>
          </a:p>
          <a:p>
            <a:endParaRPr lang="de-DE" dirty="0"/>
          </a:p>
          <a:p>
            <a:r>
              <a:rPr lang="de-DE" dirty="0"/>
              <a:t>Michelle Meffert, Jannik Titus Jäckel</a:t>
            </a:r>
            <a:endParaRPr lang="en-US" dirty="0"/>
          </a:p>
        </p:txBody>
      </p:sp>
    </p:spTree>
    <p:extLst>
      <p:ext uri="{BB962C8B-B14F-4D97-AF65-F5344CB8AC3E}">
        <p14:creationId xmlns:p14="http://schemas.microsoft.com/office/powerpoint/2010/main" val="2147668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DBA80E-264E-4666-BEBC-4DF5C3010FF1}"/>
              </a:ext>
            </a:extLst>
          </p:cNvPr>
          <p:cNvSpPr>
            <a:spLocks noGrp="1"/>
          </p:cNvSpPr>
          <p:nvPr>
            <p:ph type="title"/>
          </p:nvPr>
        </p:nvSpPr>
        <p:spPr/>
        <p:txBody>
          <a:bodyPr/>
          <a:lstStyle/>
          <a:p>
            <a:r>
              <a:rPr lang="de-DE" dirty="0"/>
              <a:t>Altersmodellierung – Umsetzung</a:t>
            </a:r>
            <a:endParaRPr lang="en-US" dirty="0"/>
          </a:p>
        </p:txBody>
      </p:sp>
      <p:sp>
        <p:nvSpPr>
          <p:cNvPr id="6" name="Textfeld 5">
            <a:extLst>
              <a:ext uri="{FF2B5EF4-FFF2-40B4-BE49-F238E27FC236}">
                <a16:creationId xmlns:a16="http://schemas.microsoft.com/office/drawing/2014/main" id="{97336ADE-6F79-4A1C-8603-1D358C507AFB}"/>
              </a:ext>
            </a:extLst>
          </p:cNvPr>
          <p:cNvSpPr txBox="1"/>
          <p:nvPr/>
        </p:nvSpPr>
        <p:spPr>
          <a:xfrm>
            <a:off x="9145159" y="1690688"/>
            <a:ext cx="3121624" cy="1015663"/>
          </a:xfrm>
          <a:prstGeom prst="rect">
            <a:avLst/>
          </a:prstGeom>
          <a:noFill/>
        </p:spPr>
        <p:txBody>
          <a:bodyPr wrap="none" rtlCol="0">
            <a:spAutoFit/>
          </a:bodyPr>
          <a:lstStyle/>
          <a:p>
            <a:r>
              <a:rPr lang="de-DE" sz="2000" dirty="0"/>
              <a:t>Funktion zum Berechnen </a:t>
            </a:r>
          </a:p>
          <a:p>
            <a:r>
              <a:rPr lang="de-DE" sz="2000" dirty="0"/>
              <a:t>des mittleren Altersmodells </a:t>
            </a:r>
          </a:p>
          <a:p>
            <a:r>
              <a:rPr lang="de-DE" sz="2000" dirty="0"/>
              <a:t>und der Unsicherheit</a:t>
            </a:r>
          </a:p>
        </p:txBody>
      </p:sp>
      <p:sp>
        <p:nvSpPr>
          <p:cNvPr id="9" name="Inhaltsplatzhalter 8">
            <a:extLst>
              <a:ext uri="{FF2B5EF4-FFF2-40B4-BE49-F238E27FC236}">
                <a16:creationId xmlns:a16="http://schemas.microsoft.com/office/drawing/2014/main" id="{E68DAF53-D1BA-410D-8964-DD012D111ECA}"/>
              </a:ext>
            </a:extLst>
          </p:cNvPr>
          <p:cNvSpPr>
            <a:spLocks noGrp="1"/>
          </p:cNvSpPr>
          <p:nvPr>
            <p:ph idx="1"/>
          </p:nvPr>
        </p:nvSpPr>
        <p:spPr>
          <a:xfrm>
            <a:off x="838200" y="5271736"/>
            <a:ext cx="10515600" cy="1327847"/>
          </a:xfrm>
        </p:spPr>
        <p:txBody>
          <a:bodyPr>
            <a:noAutofit/>
          </a:bodyPr>
          <a:lstStyle/>
          <a:p>
            <a:pPr marL="0" indent="0">
              <a:buNone/>
            </a:pPr>
            <a:r>
              <a:rPr lang="de-DE" sz="2000" dirty="0"/>
              <a:t>Unterschiedliche Funktionen zum Errechnen von Mean, Median, Standardabweichung und Quantilen</a:t>
            </a:r>
          </a:p>
          <a:p>
            <a:pPr marL="0" indent="0">
              <a:buNone/>
            </a:pPr>
            <a:endParaRPr lang="de-DE" sz="2000" dirty="0"/>
          </a:p>
          <a:p>
            <a:pPr marL="0" indent="0">
              <a:buNone/>
            </a:pPr>
            <a:r>
              <a:rPr lang="de-DE" sz="2000" dirty="0"/>
              <a:t>Als Output der Funktion erhält man eine Matrix statistischer Kenngrößen</a:t>
            </a:r>
            <a:endParaRPr lang="en-US" sz="2000" dirty="0"/>
          </a:p>
        </p:txBody>
      </p:sp>
      <p:pic>
        <p:nvPicPr>
          <p:cNvPr id="10" name="Grafik 9">
            <a:extLst>
              <a:ext uri="{FF2B5EF4-FFF2-40B4-BE49-F238E27FC236}">
                <a16:creationId xmlns:a16="http://schemas.microsoft.com/office/drawing/2014/main" id="{42148996-8119-4775-85E5-173967DD3D56}"/>
              </a:ext>
            </a:extLst>
          </p:cNvPr>
          <p:cNvPicPr>
            <a:picLocks noChangeAspect="1"/>
          </p:cNvPicPr>
          <p:nvPr/>
        </p:nvPicPr>
        <p:blipFill>
          <a:blip r:embed="rId3"/>
          <a:stretch>
            <a:fillRect/>
          </a:stretch>
        </p:blipFill>
        <p:spPr>
          <a:xfrm>
            <a:off x="838200" y="1690688"/>
            <a:ext cx="8306959" cy="3439005"/>
          </a:xfrm>
          <a:prstGeom prst="rect">
            <a:avLst/>
          </a:prstGeom>
        </p:spPr>
      </p:pic>
      <p:sp>
        <p:nvSpPr>
          <p:cNvPr id="3" name="Foliennummernplatzhalter 2">
            <a:extLst>
              <a:ext uri="{FF2B5EF4-FFF2-40B4-BE49-F238E27FC236}">
                <a16:creationId xmlns:a16="http://schemas.microsoft.com/office/drawing/2014/main" id="{45956B4B-D78E-4EBE-83CE-3B3530B175A7}"/>
              </a:ext>
            </a:extLst>
          </p:cNvPr>
          <p:cNvSpPr>
            <a:spLocks noGrp="1"/>
          </p:cNvSpPr>
          <p:nvPr>
            <p:ph type="sldNum" sz="quarter" idx="12"/>
          </p:nvPr>
        </p:nvSpPr>
        <p:spPr/>
        <p:txBody>
          <a:bodyPr/>
          <a:lstStyle/>
          <a:p>
            <a:fld id="{C4E90A78-F072-4920-B252-6CAE4787C583}" type="slidenum">
              <a:rPr lang="en-US" smtClean="0"/>
              <a:t>10</a:t>
            </a:fld>
            <a:endParaRPr lang="en-US"/>
          </a:p>
        </p:txBody>
      </p:sp>
    </p:spTree>
    <p:extLst>
      <p:ext uri="{BB962C8B-B14F-4D97-AF65-F5344CB8AC3E}">
        <p14:creationId xmlns:p14="http://schemas.microsoft.com/office/powerpoint/2010/main" val="2298475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AB69AE-7745-407C-AB63-932D977BDF59}"/>
              </a:ext>
            </a:extLst>
          </p:cNvPr>
          <p:cNvSpPr>
            <a:spLocks noGrp="1"/>
          </p:cNvSpPr>
          <p:nvPr>
            <p:ph type="title"/>
          </p:nvPr>
        </p:nvSpPr>
        <p:spPr/>
        <p:txBody>
          <a:bodyPr/>
          <a:lstStyle/>
          <a:p>
            <a:r>
              <a:rPr lang="de-DE" dirty="0"/>
              <a:t>Altersmodellierung – Plots </a:t>
            </a:r>
            <a:endParaRPr lang="en-US" dirty="0"/>
          </a:p>
        </p:txBody>
      </p:sp>
      <p:pic>
        <p:nvPicPr>
          <p:cNvPr id="20" name="Inhaltsplatzhalter 19">
            <a:extLst>
              <a:ext uri="{FF2B5EF4-FFF2-40B4-BE49-F238E27FC236}">
                <a16:creationId xmlns:a16="http://schemas.microsoft.com/office/drawing/2014/main" id="{4E4364CC-82D9-47D7-843E-EE153A821F7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1000" y="1284302"/>
            <a:ext cx="5715000" cy="3810000"/>
          </a:xfrm>
        </p:spPr>
      </p:pic>
      <p:pic>
        <p:nvPicPr>
          <p:cNvPr id="22" name="Grafik 21">
            <a:extLst>
              <a:ext uri="{FF2B5EF4-FFF2-40B4-BE49-F238E27FC236}">
                <a16:creationId xmlns:a16="http://schemas.microsoft.com/office/drawing/2014/main" id="{68AC91F3-E7EA-49B2-8C0B-34A4415507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6000" y="1284302"/>
            <a:ext cx="5715000" cy="3810000"/>
          </a:xfrm>
          <a:prstGeom prst="rect">
            <a:avLst/>
          </a:prstGeom>
        </p:spPr>
      </p:pic>
      <p:sp>
        <p:nvSpPr>
          <p:cNvPr id="4" name="Textfeld 3">
            <a:extLst>
              <a:ext uri="{FF2B5EF4-FFF2-40B4-BE49-F238E27FC236}">
                <a16:creationId xmlns:a16="http://schemas.microsoft.com/office/drawing/2014/main" id="{F13421B7-26AE-405B-82A3-F0AFF6806290}"/>
              </a:ext>
            </a:extLst>
          </p:cNvPr>
          <p:cNvSpPr txBox="1"/>
          <p:nvPr/>
        </p:nvSpPr>
        <p:spPr>
          <a:xfrm>
            <a:off x="838200" y="5734975"/>
            <a:ext cx="10515600" cy="400110"/>
          </a:xfrm>
          <a:prstGeom prst="rect">
            <a:avLst/>
          </a:prstGeom>
          <a:noFill/>
        </p:spPr>
        <p:txBody>
          <a:bodyPr wrap="square" rtlCol="0">
            <a:spAutoFit/>
          </a:bodyPr>
          <a:lstStyle/>
          <a:p>
            <a:r>
              <a:rPr lang="de-DE" sz="2000" dirty="0"/>
              <a:t>Plots von mittlerem Altersmodell (Mean) und Fehlergrenzen für Quantile von 2,5% und 97,5% </a:t>
            </a:r>
            <a:endParaRPr lang="en-US" sz="2000" dirty="0"/>
          </a:p>
        </p:txBody>
      </p:sp>
      <p:sp>
        <p:nvSpPr>
          <p:cNvPr id="3" name="Foliennummernplatzhalter 2">
            <a:extLst>
              <a:ext uri="{FF2B5EF4-FFF2-40B4-BE49-F238E27FC236}">
                <a16:creationId xmlns:a16="http://schemas.microsoft.com/office/drawing/2014/main" id="{A6DBB426-A27E-45FD-92BF-99F0DD08A387}"/>
              </a:ext>
            </a:extLst>
          </p:cNvPr>
          <p:cNvSpPr>
            <a:spLocks noGrp="1"/>
          </p:cNvSpPr>
          <p:nvPr>
            <p:ph type="sldNum" sz="quarter" idx="12"/>
          </p:nvPr>
        </p:nvSpPr>
        <p:spPr/>
        <p:txBody>
          <a:bodyPr/>
          <a:lstStyle/>
          <a:p>
            <a:fld id="{C4E90A78-F072-4920-B252-6CAE4787C583}" type="slidenum">
              <a:rPr lang="en-US" smtClean="0"/>
              <a:t>11</a:t>
            </a:fld>
            <a:endParaRPr lang="en-US"/>
          </a:p>
        </p:txBody>
      </p:sp>
    </p:spTree>
    <p:extLst>
      <p:ext uri="{BB962C8B-B14F-4D97-AF65-F5344CB8AC3E}">
        <p14:creationId xmlns:p14="http://schemas.microsoft.com/office/powerpoint/2010/main" val="502090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11E51C-2FDD-47FF-950B-FFA358B662B8}"/>
              </a:ext>
            </a:extLst>
          </p:cNvPr>
          <p:cNvSpPr>
            <a:spLocks noGrp="1"/>
          </p:cNvSpPr>
          <p:nvPr>
            <p:ph type="ctrTitle"/>
          </p:nvPr>
        </p:nvSpPr>
        <p:spPr>
          <a:xfrm>
            <a:off x="1524000" y="2506009"/>
            <a:ext cx="9144000" cy="1845982"/>
          </a:xfrm>
        </p:spPr>
        <p:txBody>
          <a:bodyPr>
            <a:normAutofit/>
          </a:bodyPr>
          <a:lstStyle/>
          <a:p>
            <a:r>
              <a:rPr lang="de-DE" dirty="0"/>
              <a:t>Aufgabenstellung </a:t>
            </a:r>
            <a:br>
              <a:rPr lang="de-DE" dirty="0"/>
            </a:br>
            <a:r>
              <a:rPr lang="de-DE" dirty="0"/>
              <a:t> </a:t>
            </a:r>
            <a:r>
              <a:rPr lang="de-DE" sz="4400" dirty="0"/>
              <a:t>Erweiterung</a:t>
            </a:r>
          </a:p>
        </p:txBody>
      </p:sp>
      <p:sp>
        <p:nvSpPr>
          <p:cNvPr id="4" name="Foliennummernplatzhalter 3">
            <a:extLst>
              <a:ext uri="{FF2B5EF4-FFF2-40B4-BE49-F238E27FC236}">
                <a16:creationId xmlns:a16="http://schemas.microsoft.com/office/drawing/2014/main" id="{E2FC0ADE-659C-4CA0-92AE-88BBDC7163A5}"/>
              </a:ext>
            </a:extLst>
          </p:cNvPr>
          <p:cNvSpPr>
            <a:spLocks noGrp="1"/>
          </p:cNvSpPr>
          <p:nvPr>
            <p:ph type="sldNum" sz="quarter" idx="12"/>
          </p:nvPr>
        </p:nvSpPr>
        <p:spPr/>
        <p:txBody>
          <a:bodyPr/>
          <a:lstStyle/>
          <a:p>
            <a:fld id="{C4E90A78-F072-4920-B252-6CAE4787C583}" type="slidenum">
              <a:rPr lang="en-US" smtClean="0"/>
              <a:t>12</a:t>
            </a:fld>
            <a:endParaRPr lang="en-US"/>
          </a:p>
        </p:txBody>
      </p:sp>
    </p:spTree>
    <p:extLst>
      <p:ext uri="{BB962C8B-B14F-4D97-AF65-F5344CB8AC3E}">
        <p14:creationId xmlns:p14="http://schemas.microsoft.com/office/powerpoint/2010/main" val="1446068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6D0C76CA-41B3-493B-9436-14B53363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202" y="1284216"/>
            <a:ext cx="5715798" cy="3810532"/>
          </a:xfrm>
          <a:prstGeom prst="rect">
            <a:avLst/>
          </a:prstGeom>
        </p:spPr>
      </p:pic>
      <p:sp>
        <p:nvSpPr>
          <p:cNvPr id="2" name="Titel 1">
            <a:extLst>
              <a:ext uri="{FF2B5EF4-FFF2-40B4-BE49-F238E27FC236}">
                <a16:creationId xmlns:a16="http://schemas.microsoft.com/office/drawing/2014/main" id="{68DCCA50-427F-4D8F-91A0-AE6E69BB8896}"/>
              </a:ext>
            </a:extLst>
          </p:cNvPr>
          <p:cNvSpPr>
            <a:spLocks noGrp="1"/>
          </p:cNvSpPr>
          <p:nvPr>
            <p:ph type="title"/>
          </p:nvPr>
        </p:nvSpPr>
        <p:spPr/>
        <p:txBody>
          <a:bodyPr/>
          <a:lstStyle/>
          <a:p>
            <a:r>
              <a:rPr lang="de-DE" dirty="0"/>
              <a:t>Inversionen  </a:t>
            </a:r>
            <a:endParaRPr lang="en-US" dirty="0"/>
          </a:p>
        </p:txBody>
      </p:sp>
      <p:sp>
        <p:nvSpPr>
          <p:cNvPr id="3" name="Textfeld 2">
            <a:extLst>
              <a:ext uri="{FF2B5EF4-FFF2-40B4-BE49-F238E27FC236}">
                <a16:creationId xmlns:a16="http://schemas.microsoft.com/office/drawing/2014/main" id="{B6D0C296-6640-41F4-88E9-77B98C88D601}"/>
              </a:ext>
            </a:extLst>
          </p:cNvPr>
          <p:cNvSpPr txBox="1"/>
          <p:nvPr/>
        </p:nvSpPr>
        <p:spPr>
          <a:xfrm>
            <a:off x="838200" y="5169436"/>
            <a:ext cx="9882930" cy="1323439"/>
          </a:xfrm>
          <a:prstGeom prst="rect">
            <a:avLst/>
          </a:prstGeom>
          <a:noFill/>
        </p:spPr>
        <p:txBody>
          <a:bodyPr wrap="square" rtlCol="0">
            <a:spAutoFit/>
          </a:bodyPr>
          <a:lstStyle/>
          <a:p>
            <a:pPr marL="285750" indent="-285750">
              <a:buFont typeface="Arial" panose="020B0604020202020204" pitchFamily="34" charset="0"/>
              <a:buChar char="•"/>
            </a:pPr>
            <a:r>
              <a:rPr lang="de-DE" sz="2000" dirty="0"/>
              <a:t>Aufgrund von Ungenauigkeiten in der Datierung können die Fehler einiger Alter überlappen, bis hin zu Altersinversion</a:t>
            </a:r>
          </a:p>
          <a:p>
            <a:pPr marL="285750" indent="-285750">
              <a:buFont typeface="Arial" panose="020B0604020202020204" pitchFamily="34" charset="0"/>
              <a:buChar char="•"/>
            </a:pPr>
            <a:r>
              <a:rPr lang="de-DE" sz="2000" dirty="0"/>
              <a:t>Inversionen des Alters sind fehlerbehaftete Alter, welche trotz zunehmender Tiefe jünger sind als vorherige Alter </a:t>
            </a:r>
          </a:p>
        </p:txBody>
      </p:sp>
      <p:sp>
        <p:nvSpPr>
          <p:cNvPr id="4" name="Foliennummernplatzhalter 3">
            <a:extLst>
              <a:ext uri="{FF2B5EF4-FFF2-40B4-BE49-F238E27FC236}">
                <a16:creationId xmlns:a16="http://schemas.microsoft.com/office/drawing/2014/main" id="{6C071373-4F96-4DB7-B139-6796D896A975}"/>
              </a:ext>
            </a:extLst>
          </p:cNvPr>
          <p:cNvSpPr>
            <a:spLocks noGrp="1"/>
          </p:cNvSpPr>
          <p:nvPr>
            <p:ph type="sldNum" sz="quarter" idx="12"/>
          </p:nvPr>
        </p:nvSpPr>
        <p:spPr/>
        <p:txBody>
          <a:bodyPr/>
          <a:lstStyle/>
          <a:p>
            <a:fld id="{C4E90A78-F072-4920-B252-6CAE4787C583}" type="slidenum">
              <a:rPr lang="en-US" smtClean="0"/>
              <a:t>13</a:t>
            </a:fld>
            <a:endParaRPr lang="en-US"/>
          </a:p>
        </p:txBody>
      </p:sp>
      <p:pic>
        <p:nvPicPr>
          <p:cNvPr id="10" name="Grafik 9">
            <a:extLst>
              <a:ext uri="{FF2B5EF4-FFF2-40B4-BE49-F238E27FC236}">
                <a16:creationId xmlns:a16="http://schemas.microsoft.com/office/drawing/2014/main" id="{38036D56-C0AA-470E-BBEC-812E200707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0202" y="1253558"/>
            <a:ext cx="5715000" cy="3810000"/>
          </a:xfrm>
          <a:prstGeom prst="rect">
            <a:avLst/>
          </a:prstGeom>
        </p:spPr>
      </p:pic>
      <p:pic>
        <p:nvPicPr>
          <p:cNvPr id="8" name="Inhaltsplatzhalter 10">
            <a:extLst>
              <a:ext uri="{FF2B5EF4-FFF2-40B4-BE49-F238E27FC236}">
                <a16:creationId xmlns:a16="http://schemas.microsoft.com/office/drawing/2014/main" id="{F5D5D74D-149A-48CB-8936-5495454789F7}"/>
              </a:ext>
            </a:extLst>
          </p:cNvPr>
          <p:cNvPicPr>
            <a:picLocks noGrp="1" noChangeAspect="1"/>
          </p:cNvPicPr>
          <p:nvPr>
            <p:ph idx="1"/>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1000" y="1284748"/>
            <a:ext cx="5715000" cy="3810000"/>
          </a:xfrm>
        </p:spPr>
      </p:pic>
      <p:sp>
        <p:nvSpPr>
          <p:cNvPr id="11" name="Ellipse 10">
            <a:extLst>
              <a:ext uri="{FF2B5EF4-FFF2-40B4-BE49-F238E27FC236}">
                <a16:creationId xmlns:a16="http://schemas.microsoft.com/office/drawing/2014/main" id="{0AFD1614-F71D-412F-AF23-8E9305CB2065}"/>
              </a:ext>
            </a:extLst>
          </p:cNvPr>
          <p:cNvSpPr/>
          <p:nvPr/>
        </p:nvSpPr>
        <p:spPr>
          <a:xfrm>
            <a:off x="4705816" y="1990406"/>
            <a:ext cx="790575" cy="120015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95036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DCCA50-427F-4D8F-91A0-AE6E69BB8896}"/>
              </a:ext>
            </a:extLst>
          </p:cNvPr>
          <p:cNvSpPr>
            <a:spLocks noGrp="1"/>
          </p:cNvSpPr>
          <p:nvPr>
            <p:ph type="title"/>
          </p:nvPr>
        </p:nvSpPr>
        <p:spPr/>
        <p:txBody>
          <a:bodyPr/>
          <a:lstStyle/>
          <a:p>
            <a:r>
              <a:rPr lang="de-DE" dirty="0"/>
              <a:t>Inversionen – Lösungsansatz </a:t>
            </a:r>
            <a:endParaRPr lang="en-US" dirty="0"/>
          </a:p>
        </p:txBody>
      </p:sp>
      <p:sp>
        <p:nvSpPr>
          <p:cNvPr id="3" name="Inhaltsplatzhalter 2">
            <a:extLst>
              <a:ext uri="{FF2B5EF4-FFF2-40B4-BE49-F238E27FC236}">
                <a16:creationId xmlns:a16="http://schemas.microsoft.com/office/drawing/2014/main" id="{5A2059C0-ABA4-4993-9D1F-94EF9F04E762}"/>
              </a:ext>
            </a:extLst>
          </p:cNvPr>
          <p:cNvSpPr>
            <a:spLocks noGrp="1"/>
          </p:cNvSpPr>
          <p:nvPr>
            <p:ph idx="1"/>
          </p:nvPr>
        </p:nvSpPr>
        <p:spPr/>
        <p:txBody>
          <a:bodyPr>
            <a:normAutofit/>
          </a:bodyPr>
          <a:lstStyle/>
          <a:p>
            <a:r>
              <a:rPr lang="de-DE" sz="2000" dirty="0"/>
              <a:t>Das Alter innerhalb der simulierten Altersreihen muss monoton steigend sein</a:t>
            </a:r>
          </a:p>
          <a:p>
            <a:pPr marL="0" indent="0">
              <a:buNone/>
            </a:pPr>
            <a:r>
              <a:rPr lang="de-DE" sz="2000" dirty="0">
                <a:sym typeface="Wingdings" panose="05000000000000000000" pitchFamily="2" charset="2"/>
              </a:rPr>
              <a:t> Alter 1 &lt; Alter 2 &lt; … &lt; Alter n</a:t>
            </a:r>
          </a:p>
          <a:p>
            <a:endParaRPr lang="de-DE" sz="2000" dirty="0"/>
          </a:p>
          <a:p>
            <a:r>
              <a:rPr lang="de-DE" sz="2000" dirty="0">
                <a:sym typeface="Wingdings" panose="05000000000000000000" pitchFamily="2" charset="2"/>
              </a:rPr>
              <a:t>Umsetzung im Code:</a:t>
            </a:r>
          </a:p>
          <a:p>
            <a:pPr marL="0" indent="0">
              <a:buNone/>
            </a:pPr>
            <a:r>
              <a:rPr lang="de-DE" sz="2000" dirty="0">
                <a:sym typeface="Wingdings" panose="05000000000000000000" pitchFamily="2" charset="2"/>
              </a:rPr>
              <a:t> Alter 2 – Alter 1; Alter 3 – Alter 2; … ; Alter n – Alter n-1</a:t>
            </a:r>
          </a:p>
          <a:p>
            <a:endParaRPr lang="de-DE" sz="2000" dirty="0">
              <a:sym typeface="Wingdings" panose="05000000000000000000" pitchFamily="2" charset="2"/>
            </a:endParaRPr>
          </a:p>
          <a:p>
            <a:r>
              <a:rPr lang="de-DE" sz="2000" dirty="0">
                <a:sym typeface="Wingdings" panose="05000000000000000000" pitchFamily="2" charset="2"/>
              </a:rPr>
              <a:t>Neue Altersreihen werden simuliert, bis alle Differenzen positiv sind</a:t>
            </a:r>
          </a:p>
          <a:p>
            <a:pPr marL="0" indent="0">
              <a:buNone/>
            </a:pPr>
            <a:r>
              <a:rPr lang="de-DE" sz="2000" dirty="0">
                <a:sym typeface="Wingdings" panose="05000000000000000000" pitchFamily="2" charset="2"/>
              </a:rPr>
              <a:t> Altersmodell wird angewandt</a:t>
            </a:r>
            <a:endParaRPr lang="en-US" sz="2000" dirty="0"/>
          </a:p>
          <a:p>
            <a:endParaRPr lang="en-US" sz="2000" dirty="0"/>
          </a:p>
        </p:txBody>
      </p:sp>
      <p:sp>
        <p:nvSpPr>
          <p:cNvPr id="4" name="Foliennummernplatzhalter 3">
            <a:extLst>
              <a:ext uri="{FF2B5EF4-FFF2-40B4-BE49-F238E27FC236}">
                <a16:creationId xmlns:a16="http://schemas.microsoft.com/office/drawing/2014/main" id="{431B443F-27E0-434F-ADAB-49B0CA87DA62}"/>
              </a:ext>
            </a:extLst>
          </p:cNvPr>
          <p:cNvSpPr>
            <a:spLocks noGrp="1"/>
          </p:cNvSpPr>
          <p:nvPr>
            <p:ph type="sldNum" sz="quarter" idx="12"/>
          </p:nvPr>
        </p:nvSpPr>
        <p:spPr/>
        <p:txBody>
          <a:bodyPr/>
          <a:lstStyle/>
          <a:p>
            <a:fld id="{C4E90A78-F072-4920-B252-6CAE4787C583}" type="slidenum">
              <a:rPr lang="en-US" smtClean="0"/>
              <a:t>14</a:t>
            </a:fld>
            <a:endParaRPr lang="en-US"/>
          </a:p>
        </p:txBody>
      </p:sp>
    </p:spTree>
    <p:extLst>
      <p:ext uri="{BB962C8B-B14F-4D97-AF65-F5344CB8AC3E}">
        <p14:creationId xmlns:p14="http://schemas.microsoft.com/office/powerpoint/2010/main" val="2931016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DCCA50-427F-4D8F-91A0-AE6E69BB8896}"/>
              </a:ext>
            </a:extLst>
          </p:cNvPr>
          <p:cNvSpPr>
            <a:spLocks noGrp="1"/>
          </p:cNvSpPr>
          <p:nvPr>
            <p:ph type="title"/>
          </p:nvPr>
        </p:nvSpPr>
        <p:spPr/>
        <p:txBody>
          <a:bodyPr/>
          <a:lstStyle/>
          <a:p>
            <a:r>
              <a:rPr lang="de-DE" dirty="0"/>
              <a:t>Inversionen – Umsetzung  </a:t>
            </a:r>
            <a:endParaRPr lang="en-US" dirty="0"/>
          </a:p>
        </p:txBody>
      </p:sp>
      <p:sp>
        <p:nvSpPr>
          <p:cNvPr id="3" name="Inhaltsplatzhalter 2">
            <a:extLst>
              <a:ext uri="{FF2B5EF4-FFF2-40B4-BE49-F238E27FC236}">
                <a16:creationId xmlns:a16="http://schemas.microsoft.com/office/drawing/2014/main" id="{5A2059C0-ABA4-4993-9D1F-94EF9F04E762}"/>
              </a:ext>
            </a:extLst>
          </p:cNvPr>
          <p:cNvSpPr>
            <a:spLocks noGrp="1"/>
          </p:cNvSpPr>
          <p:nvPr>
            <p:ph idx="1"/>
          </p:nvPr>
        </p:nvSpPr>
        <p:spPr>
          <a:xfrm>
            <a:off x="838200" y="3994952"/>
            <a:ext cx="10515600" cy="2679734"/>
          </a:xfrm>
        </p:spPr>
        <p:txBody>
          <a:bodyPr>
            <a:noAutofit/>
          </a:bodyPr>
          <a:lstStyle/>
          <a:p>
            <a:pPr marL="0" indent="0">
              <a:buNone/>
            </a:pPr>
            <a:r>
              <a:rPr lang="de-DE" sz="2000" dirty="0"/>
              <a:t>Zeile 47: Überprüft initial ob auf Stratigraphie untersucht werden soll und ob Altersdifferenzen 	negativ sind</a:t>
            </a:r>
          </a:p>
          <a:p>
            <a:pPr marL="0" indent="0">
              <a:buNone/>
            </a:pPr>
            <a:r>
              <a:rPr lang="de-DE" sz="2000" dirty="0"/>
              <a:t>Zeile 48: Ist dies der Fall, wird über jede Altersreihe iteriert und solange neu simuliert, bis die 	Altersdifferenz positiv ist</a:t>
            </a:r>
          </a:p>
          <a:p>
            <a:pPr marL="0" indent="0">
              <a:buNone/>
            </a:pPr>
            <a:r>
              <a:rPr lang="de-DE" sz="2000" dirty="0"/>
              <a:t>Zeile 53: Das Altersmodell wird auf alle Altersreihen angewandt</a:t>
            </a:r>
          </a:p>
          <a:p>
            <a:pPr marL="0" indent="0">
              <a:buNone/>
            </a:pPr>
            <a:endParaRPr lang="de-DE" sz="2000" dirty="0"/>
          </a:p>
          <a:p>
            <a:pPr marL="0" indent="0">
              <a:buNone/>
            </a:pPr>
            <a:r>
              <a:rPr lang="de-DE" sz="2000" dirty="0"/>
              <a:t>Als Output der Funktion erhält man eine Matrix mit allen gefitteten Altersreihen</a:t>
            </a:r>
          </a:p>
          <a:p>
            <a:pPr marL="0" indent="0">
              <a:buNone/>
            </a:pPr>
            <a:endParaRPr lang="en-US" sz="2000" dirty="0"/>
          </a:p>
        </p:txBody>
      </p:sp>
      <p:pic>
        <p:nvPicPr>
          <p:cNvPr id="7" name="Grafik 6">
            <a:extLst>
              <a:ext uri="{FF2B5EF4-FFF2-40B4-BE49-F238E27FC236}">
                <a16:creationId xmlns:a16="http://schemas.microsoft.com/office/drawing/2014/main" id="{C3F6BD86-E79A-4EC3-B01F-6951BD084B4B}"/>
              </a:ext>
            </a:extLst>
          </p:cNvPr>
          <p:cNvPicPr>
            <a:picLocks noChangeAspect="1"/>
          </p:cNvPicPr>
          <p:nvPr/>
        </p:nvPicPr>
        <p:blipFill>
          <a:blip r:embed="rId3"/>
          <a:stretch>
            <a:fillRect/>
          </a:stretch>
        </p:blipFill>
        <p:spPr>
          <a:xfrm>
            <a:off x="838200" y="1485228"/>
            <a:ext cx="8278380" cy="2457793"/>
          </a:xfrm>
          <a:prstGeom prst="rect">
            <a:avLst/>
          </a:prstGeom>
        </p:spPr>
      </p:pic>
      <p:sp>
        <p:nvSpPr>
          <p:cNvPr id="9" name="Textfeld 8">
            <a:extLst>
              <a:ext uri="{FF2B5EF4-FFF2-40B4-BE49-F238E27FC236}">
                <a16:creationId xmlns:a16="http://schemas.microsoft.com/office/drawing/2014/main" id="{C1D8C972-6149-492C-A06A-7651663B2802}"/>
              </a:ext>
            </a:extLst>
          </p:cNvPr>
          <p:cNvSpPr txBox="1"/>
          <p:nvPr/>
        </p:nvSpPr>
        <p:spPr>
          <a:xfrm>
            <a:off x="9116580" y="1415409"/>
            <a:ext cx="3203313" cy="1631216"/>
          </a:xfrm>
          <a:prstGeom prst="rect">
            <a:avLst/>
          </a:prstGeom>
          <a:noFill/>
        </p:spPr>
        <p:txBody>
          <a:bodyPr wrap="none" rtlCol="0">
            <a:spAutoFit/>
          </a:bodyPr>
          <a:lstStyle/>
          <a:p>
            <a:r>
              <a:rPr lang="de-DE" sz="2000" dirty="0"/>
              <a:t>Funktion zum Fitten </a:t>
            </a:r>
          </a:p>
          <a:p>
            <a:r>
              <a:rPr lang="de-DE" sz="2000" dirty="0"/>
              <a:t>aller Altersreihen, </a:t>
            </a:r>
          </a:p>
          <a:p>
            <a:r>
              <a:rPr lang="de-DE" sz="2000" dirty="0"/>
              <a:t>verknüpft mit einer MC-Sim. </a:t>
            </a:r>
          </a:p>
          <a:p>
            <a:r>
              <a:rPr lang="de-DE" sz="2000" dirty="0"/>
              <a:t>und einer Überprüfung der </a:t>
            </a:r>
          </a:p>
          <a:p>
            <a:r>
              <a:rPr lang="de-DE" sz="2000" dirty="0"/>
              <a:t>Stratigraphie</a:t>
            </a:r>
          </a:p>
        </p:txBody>
      </p:sp>
      <p:sp>
        <p:nvSpPr>
          <p:cNvPr id="8" name="Textfeld 7">
            <a:extLst>
              <a:ext uri="{FF2B5EF4-FFF2-40B4-BE49-F238E27FC236}">
                <a16:creationId xmlns:a16="http://schemas.microsoft.com/office/drawing/2014/main" id="{5BAF0A1F-F84B-4539-997A-3A86DF6D3ABE}"/>
              </a:ext>
            </a:extLst>
          </p:cNvPr>
          <p:cNvSpPr txBox="1"/>
          <p:nvPr/>
        </p:nvSpPr>
        <p:spPr>
          <a:xfrm>
            <a:off x="3048000" y="3244334"/>
            <a:ext cx="6096000" cy="369332"/>
          </a:xfrm>
          <a:prstGeom prst="rect">
            <a:avLst/>
          </a:prstGeom>
          <a:noFill/>
        </p:spPr>
        <p:txBody>
          <a:bodyPr wrap="square">
            <a:spAutoFit/>
          </a:bodyPr>
          <a:lstStyle/>
          <a:p>
            <a:pPr marL="0" indent="0">
              <a:buNone/>
            </a:pPr>
            <a:fld id="{2C88FD5E-48EF-4823-AD05-BBE2BA76A535}" type="slidenum">
              <a:rPr lang="de-DE" sz="1800" smtClean="0"/>
              <a:pPr marL="0" indent="0">
                <a:buNone/>
              </a:pPr>
              <a:t>15</a:t>
            </a:fld>
            <a:endParaRPr lang="de-DE" sz="1800" dirty="0"/>
          </a:p>
        </p:txBody>
      </p:sp>
      <p:sp>
        <p:nvSpPr>
          <p:cNvPr id="5" name="Foliennummernplatzhalter 4">
            <a:extLst>
              <a:ext uri="{FF2B5EF4-FFF2-40B4-BE49-F238E27FC236}">
                <a16:creationId xmlns:a16="http://schemas.microsoft.com/office/drawing/2014/main" id="{F9660822-7A73-406D-BE62-4650A7D5A30A}"/>
              </a:ext>
            </a:extLst>
          </p:cNvPr>
          <p:cNvSpPr>
            <a:spLocks noGrp="1"/>
          </p:cNvSpPr>
          <p:nvPr>
            <p:ph type="sldNum" sz="quarter" idx="12"/>
          </p:nvPr>
        </p:nvSpPr>
        <p:spPr/>
        <p:txBody>
          <a:bodyPr/>
          <a:lstStyle/>
          <a:p>
            <a:fld id="{C4E90A78-F072-4920-B252-6CAE4787C583}" type="slidenum">
              <a:rPr lang="en-US" smtClean="0"/>
              <a:t>15</a:t>
            </a:fld>
            <a:endParaRPr lang="en-US"/>
          </a:p>
        </p:txBody>
      </p:sp>
    </p:spTree>
    <p:extLst>
      <p:ext uri="{BB962C8B-B14F-4D97-AF65-F5344CB8AC3E}">
        <p14:creationId xmlns:p14="http://schemas.microsoft.com/office/powerpoint/2010/main" val="3516087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DCCA50-427F-4D8F-91A0-AE6E69BB8896}"/>
              </a:ext>
            </a:extLst>
          </p:cNvPr>
          <p:cNvSpPr>
            <a:spLocks noGrp="1"/>
          </p:cNvSpPr>
          <p:nvPr>
            <p:ph type="title"/>
          </p:nvPr>
        </p:nvSpPr>
        <p:spPr/>
        <p:txBody>
          <a:bodyPr/>
          <a:lstStyle/>
          <a:p>
            <a:r>
              <a:rPr lang="de-DE" dirty="0"/>
              <a:t>Inversionen – Plots, Vergleich   </a:t>
            </a:r>
            <a:endParaRPr lang="en-US" dirty="0"/>
          </a:p>
        </p:txBody>
      </p:sp>
      <p:pic>
        <p:nvPicPr>
          <p:cNvPr id="13" name="Grafik 12">
            <a:extLst>
              <a:ext uri="{FF2B5EF4-FFF2-40B4-BE49-F238E27FC236}">
                <a16:creationId xmlns:a16="http://schemas.microsoft.com/office/drawing/2014/main" id="{129E3D3D-1467-44D5-8BF5-2144DF734B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1284748"/>
            <a:ext cx="5715000" cy="3810000"/>
          </a:xfrm>
          <a:prstGeom prst="rect">
            <a:avLst/>
          </a:prstGeom>
        </p:spPr>
      </p:pic>
      <p:pic>
        <p:nvPicPr>
          <p:cNvPr id="6" name="Inhaltsplatzhalter 10">
            <a:extLst>
              <a:ext uri="{FF2B5EF4-FFF2-40B4-BE49-F238E27FC236}">
                <a16:creationId xmlns:a16="http://schemas.microsoft.com/office/drawing/2014/main" id="{51A48BF1-E528-4D6E-9A1A-B544DE2945EE}"/>
              </a:ext>
            </a:extLst>
          </p:cNvPr>
          <p:cNvPicPr>
            <a:picLocks noGrp="1" noChangeAspect="1"/>
          </p:cNvPicPr>
          <p:nvPr>
            <p:ph idx="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1000" y="1284748"/>
            <a:ext cx="5715000" cy="3810000"/>
          </a:xfrm>
        </p:spPr>
      </p:pic>
      <p:sp>
        <p:nvSpPr>
          <p:cNvPr id="3" name="Foliennummernplatzhalter 2">
            <a:extLst>
              <a:ext uri="{FF2B5EF4-FFF2-40B4-BE49-F238E27FC236}">
                <a16:creationId xmlns:a16="http://schemas.microsoft.com/office/drawing/2014/main" id="{CE3CCD33-DA03-4688-929A-ED9DBAE0ED11}"/>
              </a:ext>
            </a:extLst>
          </p:cNvPr>
          <p:cNvSpPr>
            <a:spLocks noGrp="1"/>
          </p:cNvSpPr>
          <p:nvPr>
            <p:ph type="sldNum" sz="quarter" idx="12"/>
          </p:nvPr>
        </p:nvSpPr>
        <p:spPr/>
        <p:txBody>
          <a:bodyPr/>
          <a:lstStyle/>
          <a:p>
            <a:fld id="{C4E90A78-F072-4920-B252-6CAE4787C583}" type="slidenum">
              <a:rPr lang="en-US" smtClean="0"/>
              <a:t>16</a:t>
            </a:fld>
            <a:endParaRPr lang="en-US"/>
          </a:p>
        </p:txBody>
      </p:sp>
      <p:sp>
        <p:nvSpPr>
          <p:cNvPr id="7" name="Ellipse 6">
            <a:extLst>
              <a:ext uri="{FF2B5EF4-FFF2-40B4-BE49-F238E27FC236}">
                <a16:creationId xmlns:a16="http://schemas.microsoft.com/office/drawing/2014/main" id="{B6C13B87-C0CE-4801-B3C8-E436CA5C5607}"/>
              </a:ext>
            </a:extLst>
          </p:cNvPr>
          <p:cNvSpPr/>
          <p:nvPr/>
        </p:nvSpPr>
        <p:spPr>
          <a:xfrm>
            <a:off x="4743450" y="2095500"/>
            <a:ext cx="790575" cy="120015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a:extLst>
              <a:ext uri="{FF2B5EF4-FFF2-40B4-BE49-F238E27FC236}">
                <a16:creationId xmlns:a16="http://schemas.microsoft.com/office/drawing/2014/main" id="{7AD6E04F-9CA8-46E2-9CCD-0DB41D0F3FE9}"/>
              </a:ext>
            </a:extLst>
          </p:cNvPr>
          <p:cNvSpPr/>
          <p:nvPr/>
        </p:nvSpPr>
        <p:spPr>
          <a:xfrm>
            <a:off x="10458450" y="1951498"/>
            <a:ext cx="790575" cy="120015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71261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DCCA50-427F-4D8F-91A0-AE6E69BB8896}"/>
              </a:ext>
            </a:extLst>
          </p:cNvPr>
          <p:cNvSpPr>
            <a:spLocks noGrp="1"/>
          </p:cNvSpPr>
          <p:nvPr>
            <p:ph type="title"/>
          </p:nvPr>
        </p:nvSpPr>
        <p:spPr/>
        <p:txBody>
          <a:bodyPr/>
          <a:lstStyle/>
          <a:p>
            <a:r>
              <a:rPr lang="de-DE" dirty="0"/>
              <a:t>Inversionen – Plots, nachher   </a:t>
            </a:r>
            <a:endParaRPr lang="en-US" dirty="0"/>
          </a:p>
        </p:txBody>
      </p:sp>
      <p:pic>
        <p:nvPicPr>
          <p:cNvPr id="13" name="Grafik 12">
            <a:extLst>
              <a:ext uri="{FF2B5EF4-FFF2-40B4-BE49-F238E27FC236}">
                <a16:creationId xmlns:a16="http://schemas.microsoft.com/office/drawing/2014/main" id="{129E3D3D-1467-44D5-8BF5-2144DF734B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1000" y="1301526"/>
            <a:ext cx="5715000" cy="3810000"/>
          </a:xfrm>
          <a:prstGeom prst="rect">
            <a:avLst/>
          </a:prstGeom>
        </p:spPr>
      </p:pic>
      <p:pic>
        <p:nvPicPr>
          <p:cNvPr id="5" name="Grafik 4">
            <a:extLst>
              <a:ext uri="{FF2B5EF4-FFF2-40B4-BE49-F238E27FC236}">
                <a16:creationId xmlns:a16="http://schemas.microsoft.com/office/drawing/2014/main" id="{CB2FC949-B4DB-45C1-A475-629A22077A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202" y="1300994"/>
            <a:ext cx="5715798" cy="3810532"/>
          </a:xfrm>
          <a:prstGeom prst="rect">
            <a:avLst/>
          </a:prstGeom>
        </p:spPr>
      </p:pic>
      <p:sp>
        <p:nvSpPr>
          <p:cNvPr id="3" name="Foliennummernplatzhalter 2">
            <a:extLst>
              <a:ext uri="{FF2B5EF4-FFF2-40B4-BE49-F238E27FC236}">
                <a16:creationId xmlns:a16="http://schemas.microsoft.com/office/drawing/2014/main" id="{C89F3263-C027-48C9-98FE-965695503085}"/>
              </a:ext>
            </a:extLst>
          </p:cNvPr>
          <p:cNvSpPr>
            <a:spLocks noGrp="1"/>
          </p:cNvSpPr>
          <p:nvPr>
            <p:ph type="sldNum" sz="quarter" idx="12"/>
          </p:nvPr>
        </p:nvSpPr>
        <p:spPr/>
        <p:txBody>
          <a:bodyPr/>
          <a:lstStyle/>
          <a:p>
            <a:fld id="{C4E90A78-F072-4920-B252-6CAE4787C583}" type="slidenum">
              <a:rPr lang="en-US" smtClean="0"/>
              <a:t>17</a:t>
            </a:fld>
            <a:endParaRPr lang="en-US"/>
          </a:p>
        </p:txBody>
      </p:sp>
    </p:spTree>
    <p:extLst>
      <p:ext uri="{BB962C8B-B14F-4D97-AF65-F5344CB8AC3E}">
        <p14:creationId xmlns:p14="http://schemas.microsoft.com/office/powerpoint/2010/main" val="1458926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EADCD9-2A2E-4771-964F-6A0A8B316B5A}"/>
              </a:ext>
            </a:extLst>
          </p:cNvPr>
          <p:cNvSpPr>
            <a:spLocks noGrp="1"/>
          </p:cNvSpPr>
          <p:nvPr>
            <p:ph type="title"/>
          </p:nvPr>
        </p:nvSpPr>
        <p:spPr/>
        <p:txBody>
          <a:bodyPr/>
          <a:lstStyle/>
          <a:p>
            <a:r>
              <a:rPr lang="de-DE" dirty="0"/>
              <a:t>Fehler am Proxy-Wert </a:t>
            </a:r>
            <a:endParaRPr lang="en-US" dirty="0"/>
          </a:p>
        </p:txBody>
      </p:sp>
      <p:sp>
        <p:nvSpPr>
          <p:cNvPr id="3" name="Inhaltsplatzhalter 2">
            <a:extLst>
              <a:ext uri="{FF2B5EF4-FFF2-40B4-BE49-F238E27FC236}">
                <a16:creationId xmlns:a16="http://schemas.microsoft.com/office/drawing/2014/main" id="{9609DADF-BF1D-460B-B1F1-F2F21CD0BB8C}"/>
              </a:ext>
            </a:extLst>
          </p:cNvPr>
          <p:cNvSpPr>
            <a:spLocks noGrp="1"/>
          </p:cNvSpPr>
          <p:nvPr>
            <p:ph idx="1"/>
          </p:nvPr>
        </p:nvSpPr>
        <p:spPr/>
        <p:txBody>
          <a:bodyPr>
            <a:noAutofit/>
          </a:bodyPr>
          <a:lstStyle/>
          <a:p>
            <a:r>
              <a:rPr lang="de-DE" sz="2000" dirty="0"/>
              <a:t>Bisheriger Ansatz: Proxy-Wert gegen Alter, Mittlere Kurve</a:t>
            </a:r>
          </a:p>
          <a:p>
            <a:endParaRPr lang="de-DE" sz="2000" dirty="0"/>
          </a:p>
          <a:p>
            <a:pPr lvl="1"/>
            <a:r>
              <a:rPr lang="de-DE" sz="2000" dirty="0"/>
              <a:t>Zu jedem Messwert wird ein Alter und Altersfehler simuliert, daraus ergibt sich ein mittleres Alter und sein Fehler, aktuell nur sichtbar am Tiefe gegen Alter Plot</a:t>
            </a:r>
          </a:p>
          <a:p>
            <a:pPr lvl="1"/>
            <a:endParaRPr lang="de-DE" sz="2000" dirty="0"/>
          </a:p>
          <a:p>
            <a:pPr lvl="1"/>
            <a:r>
              <a:rPr lang="de-DE" sz="2000" dirty="0"/>
              <a:t>Kein Fehler sichtbar im Plot von Proxy-Wert vs. Alter, Berechnung diese Fehlers ist das Ziel</a:t>
            </a:r>
          </a:p>
          <a:p>
            <a:pPr marL="0" indent="0">
              <a:buNone/>
            </a:pPr>
            <a:endParaRPr lang="de-DE" sz="2000" dirty="0"/>
          </a:p>
          <a:p>
            <a:r>
              <a:rPr lang="de-DE" sz="2000" dirty="0"/>
              <a:t>Ziel ist Übertragung des Fehlers der simulierten Alter auf den Proxy-Wert, um einen Proxyfehler zu erhalten und diesen zu plotten</a:t>
            </a:r>
          </a:p>
          <a:p>
            <a:endParaRPr lang="de-DE" sz="2000" dirty="0"/>
          </a:p>
        </p:txBody>
      </p:sp>
      <p:sp>
        <p:nvSpPr>
          <p:cNvPr id="4" name="Foliennummernplatzhalter 3">
            <a:extLst>
              <a:ext uri="{FF2B5EF4-FFF2-40B4-BE49-F238E27FC236}">
                <a16:creationId xmlns:a16="http://schemas.microsoft.com/office/drawing/2014/main" id="{5CAEB69D-F508-4B31-AA04-93D4CE597E59}"/>
              </a:ext>
            </a:extLst>
          </p:cNvPr>
          <p:cNvSpPr>
            <a:spLocks noGrp="1"/>
          </p:cNvSpPr>
          <p:nvPr>
            <p:ph type="sldNum" sz="quarter" idx="12"/>
          </p:nvPr>
        </p:nvSpPr>
        <p:spPr/>
        <p:txBody>
          <a:bodyPr/>
          <a:lstStyle/>
          <a:p>
            <a:fld id="{C4E90A78-F072-4920-B252-6CAE4787C583}" type="slidenum">
              <a:rPr lang="en-US" smtClean="0"/>
              <a:t>18</a:t>
            </a:fld>
            <a:endParaRPr lang="en-US" dirty="0"/>
          </a:p>
        </p:txBody>
      </p:sp>
    </p:spTree>
    <p:extLst>
      <p:ext uri="{BB962C8B-B14F-4D97-AF65-F5344CB8AC3E}">
        <p14:creationId xmlns:p14="http://schemas.microsoft.com/office/powerpoint/2010/main" val="1536888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EADCD9-2A2E-4771-964F-6A0A8B316B5A}"/>
              </a:ext>
            </a:extLst>
          </p:cNvPr>
          <p:cNvSpPr>
            <a:spLocks noGrp="1"/>
          </p:cNvSpPr>
          <p:nvPr>
            <p:ph type="title"/>
          </p:nvPr>
        </p:nvSpPr>
        <p:spPr/>
        <p:txBody>
          <a:bodyPr/>
          <a:lstStyle/>
          <a:p>
            <a:r>
              <a:rPr lang="de-DE" dirty="0"/>
              <a:t>Fehler am Proxy-Wert – Lösungsansatz </a:t>
            </a:r>
            <a:endParaRPr lang="en-US" dirty="0"/>
          </a:p>
        </p:txBody>
      </p:sp>
      <p:sp>
        <p:nvSpPr>
          <p:cNvPr id="3" name="Inhaltsplatzhalter 2">
            <a:extLst>
              <a:ext uri="{FF2B5EF4-FFF2-40B4-BE49-F238E27FC236}">
                <a16:creationId xmlns:a16="http://schemas.microsoft.com/office/drawing/2014/main" id="{9609DADF-BF1D-460B-B1F1-F2F21CD0BB8C}"/>
              </a:ext>
            </a:extLst>
          </p:cNvPr>
          <p:cNvSpPr>
            <a:spLocks noGrp="1"/>
          </p:cNvSpPr>
          <p:nvPr>
            <p:ph idx="1"/>
          </p:nvPr>
        </p:nvSpPr>
        <p:spPr>
          <a:xfrm>
            <a:off x="838199" y="1825625"/>
            <a:ext cx="10695709" cy="4667250"/>
          </a:xfrm>
        </p:spPr>
        <p:txBody>
          <a:bodyPr>
            <a:normAutofit/>
          </a:bodyPr>
          <a:lstStyle/>
          <a:p>
            <a:r>
              <a:rPr lang="de-DE" sz="2000" dirty="0"/>
              <a:t>Durch die Monte Carlo Simulation werden der gleichen Tiefe und dem gleichen Proxy-Wert unterschiedliche Alter zugewiesen</a:t>
            </a:r>
          </a:p>
          <a:p>
            <a:r>
              <a:rPr lang="de-DE" sz="2000" dirty="0"/>
              <a:t>Eine unterschiedliche Zuweisung führt zu Altersunsicherheiten am Proxy-Wert</a:t>
            </a:r>
          </a:p>
          <a:p>
            <a:pPr>
              <a:buFont typeface="Wingdings" panose="05000000000000000000" pitchFamily="2" charset="2"/>
              <a:buChar char="à"/>
            </a:pPr>
            <a:r>
              <a:rPr lang="de-DE" sz="2000" dirty="0"/>
              <a:t> Unsicherheit des Proxy-Werts an einem bestimmten Alter</a:t>
            </a:r>
          </a:p>
          <a:p>
            <a:pPr>
              <a:buFont typeface="Wingdings" panose="05000000000000000000" pitchFamily="2" charset="2"/>
              <a:buChar char="à"/>
            </a:pPr>
            <a:endParaRPr lang="de-DE" sz="2000" dirty="0"/>
          </a:p>
          <a:p>
            <a:pPr marL="0" indent="0">
              <a:buNone/>
            </a:pPr>
            <a:r>
              <a:rPr lang="de-DE" sz="2000" dirty="0"/>
              <a:t>Beispielsweise: „Welcher Proxy-Wert liegt bei 1500 Jahren vor?“</a:t>
            </a:r>
          </a:p>
          <a:p>
            <a:pPr lvl="1"/>
            <a:r>
              <a:rPr lang="de-DE" sz="2000" dirty="0"/>
              <a:t>Altersfenster muss definiert werden, da nicht immer genau „Alter 1500“ simuliert wurde (+/- 10 Jahre bspw.)</a:t>
            </a:r>
          </a:p>
          <a:p>
            <a:pPr lvl="1"/>
            <a:r>
              <a:rPr lang="de-DE" sz="2000" dirty="0"/>
              <a:t>Die Proxy-Werte der entsprechenden Altersfenster werden gesucht und in einer Matrix zusammengetragen</a:t>
            </a:r>
          </a:p>
          <a:p>
            <a:pPr lvl="1"/>
            <a:r>
              <a:rPr lang="de-DE" sz="2000" dirty="0"/>
              <a:t>Diese Werte werden gemittelt und ihre Konfidenzintervalle (2,5% &amp; 97,5%)  bestimmt</a:t>
            </a:r>
          </a:p>
          <a:p>
            <a:pPr lvl="1"/>
            <a:r>
              <a:rPr lang="de-DE" sz="2000" dirty="0"/>
              <a:t>Plot des Proxy-Werts mit Unsicherheiten</a:t>
            </a:r>
            <a:endParaRPr lang="en-US" sz="2000" dirty="0"/>
          </a:p>
        </p:txBody>
      </p:sp>
      <p:sp>
        <p:nvSpPr>
          <p:cNvPr id="4" name="Foliennummernplatzhalter 3">
            <a:extLst>
              <a:ext uri="{FF2B5EF4-FFF2-40B4-BE49-F238E27FC236}">
                <a16:creationId xmlns:a16="http://schemas.microsoft.com/office/drawing/2014/main" id="{29BD6628-8F73-42C2-9EAE-7F24F9DA03DC}"/>
              </a:ext>
            </a:extLst>
          </p:cNvPr>
          <p:cNvSpPr>
            <a:spLocks noGrp="1"/>
          </p:cNvSpPr>
          <p:nvPr>
            <p:ph type="sldNum" sz="quarter" idx="12"/>
          </p:nvPr>
        </p:nvSpPr>
        <p:spPr/>
        <p:txBody>
          <a:bodyPr/>
          <a:lstStyle/>
          <a:p>
            <a:fld id="{C4E90A78-F072-4920-B252-6CAE4787C583}" type="slidenum">
              <a:rPr lang="en-US" smtClean="0"/>
              <a:t>19</a:t>
            </a:fld>
            <a:endParaRPr lang="en-US"/>
          </a:p>
        </p:txBody>
      </p:sp>
    </p:spTree>
    <p:extLst>
      <p:ext uri="{BB962C8B-B14F-4D97-AF65-F5344CB8AC3E}">
        <p14:creationId xmlns:p14="http://schemas.microsoft.com/office/powerpoint/2010/main" val="3200657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7B2F74-9E52-4128-AAFC-B5890FB1FFA4}"/>
              </a:ext>
            </a:extLst>
          </p:cNvPr>
          <p:cNvSpPr>
            <a:spLocks noGrp="1"/>
          </p:cNvSpPr>
          <p:nvPr>
            <p:ph type="title"/>
          </p:nvPr>
        </p:nvSpPr>
        <p:spPr/>
        <p:txBody>
          <a:bodyPr/>
          <a:lstStyle/>
          <a:p>
            <a:r>
              <a:rPr lang="de-DE" dirty="0"/>
              <a:t>Aufgabenstellung</a:t>
            </a:r>
            <a:endParaRPr lang="en-US" dirty="0"/>
          </a:p>
        </p:txBody>
      </p:sp>
      <p:sp>
        <p:nvSpPr>
          <p:cNvPr id="4" name="Textfeld 3">
            <a:extLst>
              <a:ext uri="{FF2B5EF4-FFF2-40B4-BE49-F238E27FC236}">
                <a16:creationId xmlns:a16="http://schemas.microsoft.com/office/drawing/2014/main" id="{29E9335F-12F1-4856-AE82-AB0E19975989}"/>
              </a:ext>
            </a:extLst>
          </p:cNvPr>
          <p:cNvSpPr txBox="1"/>
          <p:nvPr/>
        </p:nvSpPr>
        <p:spPr>
          <a:xfrm>
            <a:off x="838200" y="1689178"/>
            <a:ext cx="10515600" cy="2554545"/>
          </a:xfrm>
          <a:prstGeom prst="rect">
            <a:avLst/>
          </a:prstGeom>
          <a:noFill/>
        </p:spPr>
        <p:txBody>
          <a:bodyPr wrap="square" rtlCol="0">
            <a:spAutoFit/>
          </a:bodyPr>
          <a:lstStyle/>
          <a:p>
            <a:pPr marL="285750" indent="-285750">
              <a:buFont typeface="Arial" panose="020B0604020202020204" pitchFamily="34" charset="0"/>
              <a:buChar char="•"/>
            </a:pPr>
            <a:r>
              <a:rPr lang="de-DE" sz="2000" dirty="0"/>
              <a:t>Entwicklung einer Funktion zur Berechnung von Alterstiefenmodellen für Klimaarchive (z.B. Sedimentkern, Eisbohrkern, Stalagmit, etc.)</a:t>
            </a:r>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r>
              <a:rPr lang="de-DE" sz="2000" dirty="0"/>
              <a:t>Funktion soll verschiedene Fitting Methoden unterstützen (Linear, Spline, etc.)</a:t>
            </a:r>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r>
              <a:rPr lang="de-DE" sz="2000" dirty="0"/>
              <a:t>Unsicherheiten des Altersmodells durch Monte Carlo Simulation, sowie eine grafische Darstellung (Plots)</a:t>
            </a:r>
          </a:p>
          <a:p>
            <a:pPr marL="285750" indent="-285750">
              <a:buFont typeface="Arial" panose="020B0604020202020204" pitchFamily="34" charset="0"/>
              <a:buChar char="•"/>
            </a:pPr>
            <a:endParaRPr lang="de-DE" sz="2000" dirty="0"/>
          </a:p>
        </p:txBody>
      </p:sp>
      <p:sp>
        <p:nvSpPr>
          <p:cNvPr id="7" name="Foliennummernplatzhalter 6">
            <a:extLst>
              <a:ext uri="{FF2B5EF4-FFF2-40B4-BE49-F238E27FC236}">
                <a16:creationId xmlns:a16="http://schemas.microsoft.com/office/drawing/2014/main" id="{1464DCB7-33D3-44A8-AA78-04895B02ADBE}"/>
              </a:ext>
            </a:extLst>
          </p:cNvPr>
          <p:cNvSpPr>
            <a:spLocks noGrp="1"/>
          </p:cNvSpPr>
          <p:nvPr>
            <p:ph type="sldNum" sz="quarter" idx="12"/>
          </p:nvPr>
        </p:nvSpPr>
        <p:spPr/>
        <p:txBody>
          <a:bodyPr/>
          <a:lstStyle/>
          <a:p>
            <a:fld id="{C4E90A78-F072-4920-B252-6CAE4787C583}" type="slidenum">
              <a:rPr lang="en-US" smtClean="0"/>
              <a:t>2</a:t>
            </a:fld>
            <a:endParaRPr lang="en-US" dirty="0"/>
          </a:p>
        </p:txBody>
      </p:sp>
      <p:pic>
        <p:nvPicPr>
          <p:cNvPr id="5" name="Picture 2">
            <a:extLst>
              <a:ext uri="{FF2B5EF4-FFF2-40B4-BE49-F238E27FC236}">
                <a16:creationId xmlns:a16="http://schemas.microsoft.com/office/drawing/2014/main" id="{06337B11-9F39-4048-9641-C50606A83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324" y="4022536"/>
            <a:ext cx="1262902" cy="1939706"/>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780D0065-C603-4F62-9642-DF7A24839C25}"/>
              </a:ext>
            </a:extLst>
          </p:cNvPr>
          <p:cNvSpPr txBox="1"/>
          <p:nvPr/>
        </p:nvSpPr>
        <p:spPr>
          <a:xfrm>
            <a:off x="2319337" y="5991423"/>
            <a:ext cx="904875" cy="307777"/>
          </a:xfrm>
          <a:prstGeom prst="rect">
            <a:avLst/>
          </a:prstGeom>
          <a:noFill/>
        </p:spPr>
        <p:txBody>
          <a:bodyPr wrap="square" rtlCol="0">
            <a:spAutoFit/>
          </a:bodyPr>
          <a:lstStyle/>
          <a:p>
            <a:r>
              <a:rPr lang="de-DE" sz="1400" dirty="0"/>
              <a:t>Stalagmit</a:t>
            </a:r>
            <a:endParaRPr lang="en-US" sz="1400" dirty="0"/>
          </a:p>
        </p:txBody>
      </p:sp>
      <p:pic>
        <p:nvPicPr>
          <p:cNvPr id="8" name="Grafik 7">
            <a:extLst>
              <a:ext uri="{FF2B5EF4-FFF2-40B4-BE49-F238E27FC236}">
                <a16:creationId xmlns:a16="http://schemas.microsoft.com/office/drawing/2014/main" id="{851603BA-6F7B-4422-BD93-2FF7C82D8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0519" y="5254414"/>
            <a:ext cx="5715000" cy="628650"/>
          </a:xfrm>
          <a:prstGeom prst="rect">
            <a:avLst/>
          </a:prstGeom>
        </p:spPr>
      </p:pic>
      <p:sp>
        <p:nvSpPr>
          <p:cNvPr id="9" name="Textfeld 8">
            <a:extLst>
              <a:ext uri="{FF2B5EF4-FFF2-40B4-BE49-F238E27FC236}">
                <a16:creationId xmlns:a16="http://schemas.microsoft.com/office/drawing/2014/main" id="{58D67CB6-9523-4A25-92FF-B79C039FBAF4}"/>
              </a:ext>
            </a:extLst>
          </p:cNvPr>
          <p:cNvSpPr txBox="1"/>
          <p:nvPr/>
        </p:nvSpPr>
        <p:spPr>
          <a:xfrm>
            <a:off x="9271384" y="5883064"/>
            <a:ext cx="1054135" cy="307777"/>
          </a:xfrm>
          <a:prstGeom prst="rect">
            <a:avLst/>
          </a:prstGeom>
          <a:noFill/>
        </p:spPr>
        <p:txBody>
          <a:bodyPr wrap="none" rtlCol="0">
            <a:spAutoFit/>
          </a:bodyPr>
          <a:lstStyle/>
          <a:p>
            <a:r>
              <a:rPr lang="de-DE" sz="1400" dirty="0"/>
              <a:t>Eisbohrkern</a:t>
            </a:r>
            <a:endParaRPr lang="en-US" sz="1400" dirty="0"/>
          </a:p>
        </p:txBody>
      </p:sp>
    </p:spTree>
    <p:extLst>
      <p:ext uri="{BB962C8B-B14F-4D97-AF65-F5344CB8AC3E}">
        <p14:creationId xmlns:p14="http://schemas.microsoft.com/office/powerpoint/2010/main" val="2833842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EADCD9-2A2E-4771-964F-6A0A8B316B5A}"/>
              </a:ext>
            </a:extLst>
          </p:cNvPr>
          <p:cNvSpPr>
            <a:spLocks noGrp="1"/>
          </p:cNvSpPr>
          <p:nvPr>
            <p:ph type="title"/>
          </p:nvPr>
        </p:nvSpPr>
        <p:spPr/>
        <p:txBody>
          <a:bodyPr/>
          <a:lstStyle/>
          <a:p>
            <a:r>
              <a:rPr lang="de-DE" dirty="0"/>
              <a:t>Fehler am Proxy-Wert – Umsetzung   </a:t>
            </a:r>
            <a:endParaRPr lang="en-US" dirty="0"/>
          </a:p>
        </p:txBody>
      </p:sp>
      <p:sp>
        <p:nvSpPr>
          <p:cNvPr id="3" name="Inhaltsplatzhalter 2">
            <a:extLst>
              <a:ext uri="{FF2B5EF4-FFF2-40B4-BE49-F238E27FC236}">
                <a16:creationId xmlns:a16="http://schemas.microsoft.com/office/drawing/2014/main" id="{9609DADF-BF1D-460B-B1F1-F2F21CD0BB8C}"/>
              </a:ext>
            </a:extLst>
          </p:cNvPr>
          <p:cNvSpPr>
            <a:spLocks noGrp="1"/>
          </p:cNvSpPr>
          <p:nvPr>
            <p:ph idx="1"/>
          </p:nvPr>
        </p:nvSpPr>
        <p:spPr>
          <a:xfrm>
            <a:off x="838200" y="3650607"/>
            <a:ext cx="10515600" cy="1932134"/>
          </a:xfrm>
        </p:spPr>
        <p:txBody>
          <a:bodyPr>
            <a:noAutofit/>
          </a:bodyPr>
          <a:lstStyle/>
          <a:p>
            <a:pPr marL="0" indent="0">
              <a:buNone/>
            </a:pPr>
            <a:r>
              <a:rPr lang="de-DE" sz="2000" dirty="0"/>
              <a:t>Zeile 47 – 49: For-Schleife, um die simulierten Alter zu finden, welche sich innerhalb der vorher 		        gewählten Altersgrenzen befinden</a:t>
            </a:r>
          </a:p>
          <a:p>
            <a:pPr marL="0" indent="0">
              <a:buNone/>
            </a:pPr>
            <a:r>
              <a:rPr lang="de-DE" sz="2000" dirty="0"/>
              <a:t>Zeile 50 – 51: Eine Altersmatrix wird solange gefüllt, bis alle Altersgrenzen durchsucht worden sind</a:t>
            </a:r>
          </a:p>
          <a:p>
            <a:pPr marL="0" indent="0">
              <a:buNone/>
            </a:pPr>
            <a:endParaRPr lang="de-DE" sz="2000" dirty="0"/>
          </a:p>
          <a:p>
            <a:pPr marL="0" indent="0">
              <a:buNone/>
            </a:pPr>
            <a:r>
              <a:rPr lang="de-DE" sz="2000" dirty="0"/>
              <a:t>Zeile 53: Zeilenweise werden alle überprüften Altersreihen zusammengefasst</a:t>
            </a:r>
          </a:p>
          <a:p>
            <a:pPr marL="0" indent="0">
              <a:buNone/>
            </a:pPr>
            <a:endParaRPr lang="de-DE" sz="2000" dirty="0"/>
          </a:p>
          <a:p>
            <a:pPr marL="0" indent="0">
              <a:buNone/>
            </a:pPr>
            <a:r>
              <a:rPr lang="de-DE" sz="2000" dirty="0"/>
              <a:t>Zuletzt erhält man eine neue Matrix mit statistischen Kenngrößen, ähnlich „Altersmodellierung– Umsetzung“</a:t>
            </a:r>
            <a:endParaRPr lang="en-US" sz="2000" dirty="0"/>
          </a:p>
          <a:p>
            <a:pPr marL="0" indent="0">
              <a:buNone/>
            </a:pPr>
            <a:endParaRPr lang="en-US" sz="2000" dirty="0"/>
          </a:p>
        </p:txBody>
      </p:sp>
      <p:pic>
        <p:nvPicPr>
          <p:cNvPr id="8" name="Grafik 7">
            <a:extLst>
              <a:ext uri="{FF2B5EF4-FFF2-40B4-BE49-F238E27FC236}">
                <a16:creationId xmlns:a16="http://schemas.microsoft.com/office/drawing/2014/main" id="{0E0174BB-041F-4BE4-9656-47F8FE6A4DB1}"/>
              </a:ext>
            </a:extLst>
          </p:cNvPr>
          <p:cNvPicPr>
            <a:picLocks noChangeAspect="1"/>
          </p:cNvPicPr>
          <p:nvPr/>
        </p:nvPicPr>
        <p:blipFill>
          <a:blip r:embed="rId3"/>
          <a:stretch>
            <a:fillRect/>
          </a:stretch>
        </p:blipFill>
        <p:spPr>
          <a:xfrm>
            <a:off x="838200" y="1690688"/>
            <a:ext cx="8535591" cy="1600423"/>
          </a:xfrm>
          <a:prstGeom prst="rect">
            <a:avLst/>
          </a:prstGeom>
        </p:spPr>
      </p:pic>
      <p:sp>
        <p:nvSpPr>
          <p:cNvPr id="4" name="Foliennummernplatzhalter 3">
            <a:extLst>
              <a:ext uri="{FF2B5EF4-FFF2-40B4-BE49-F238E27FC236}">
                <a16:creationId xmlns:a16="http://schemas.microsoft.com/office/drawing/2014/main" id="{DD54C99D-B0D9-498C-B350-6EA1102FF676}"/>
              </a:ext>
            </a:extLst>
          </p:cNvPr>
          <p:cNvSpPr>
            <a:spLocks noGrp="1"/>
          </p:cNvSpPr>
          <p:nvPr>
            <p:ph type="sldNum" sz="quarter" idx="12"/>
          </p:nvPr>
        </p:nvSpPr>
        <p:spPr/>
        <p:txBody>
          <a:bodyPr/>
          <a:lstStyle/>
          <a:p>
            <a:fld id="{C4E90A78-F072-4920-B252-6CAE4787C583}" type="slidenum">
              <a:rPr lang="en-US" smtClean="0"/>
              <a:t>20</a:t>
            </a:fld>
            <a:endParaRPr lang="en-US"/>
          </a:p>
        </p:txBody>
      </p:sp>
    </p:spTree>
    <p:extLst>
      <p:ext uri="{BB962C8B-B14F-4D97-AF65-F5344CB8AC3E}">
        <p14:creationId xmlns:p14="http://schemas.microsoft.com/office/powerpoint/2010/main" val="2845321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EADCD9-2A2E-4771-964F-6A0A8B316B5A}"/>
              </a:ext>
            </a:extLst>
          </p:cNvPr>
          <p:cNvSpPr>
            <a:spLocks noGrp="1"/>
          </p:cNvSpPr>
          <p:nvPr>
            <p:ph type="title"/>
          </p:nvPr>
        </p:nvSpPr>
        <p:spPr/>
        <p:txBody>
          <a:bodyPr/>
          <a:lstStyle/>
          <a:p>
            <a:r>
              <a:rPr lang="de-DE" dirty="0"/>
              <a:t>Fehler am Proxy-Wert – Plots  </a:t>
            </a:r>
            <a:endParaRPr lang="en-US" dirty="0"/>
          </a:p>
        </p:txBody>
      </p:sp>
      <p:pic>
        <p:nvPicPr>
          <p:cNvPr id="5" name="Inhaltsplatzhalter 4">
            <a:extLst>
              <a:ext uri="{FF2B5EF4-FFF2-40B4-BE49-F238E27FC236}">
                <a16:creationId xmlns:a16="http://schemas.microsoft.com/office/drawing/2014/main" id="{EF3F8459-CECA-4724-8A82-D2C80F3D84C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5513" y="1376933"/>
            <a:ext cx="5715798" cy="3810532"/>
          </a:xfrm>
        </p:spPr>
      </p:pic>
      <p:sp>
        <p:nvSpPr>
          <p:cNvPr id="3" name="Foliennummernplatzhalter 2">
            <a:extLst>
              <a:ext uri="{FF2B5EF4-FFF2-40B4-BE49-F238E27FC236}">
                <a16:creationId xmlns:a16="http://schemas.microsoft.com/office/drawing/2014/main" id="{0417AE63-2C8A-466B-B14C-A0A88D5A698B}"/>
              </a:ext>
            </a:extLst>
          </p:cNvPr>
          <p:cNvSpPr>
            <a:spLocks noGrp="1"/>
          </p:cNvSpPr>
          <p:nvPr>
            <p:ph type="sldNum" sz="quarter" idx="12"/>
          </p:nvPr>
        </p:nvSpPr>
        <p:spPr/>
        <p:txBody>
          <a:bodyPr/>
          <a:lstStyle/>
          <a:p>
            <a:fld id="{C4E90A78-F072-4920-B252-6CAE4787C583}" type="slidenum">
              <a:rPr lang="en-US" smtClean="0"/>
              <a:t>21</a:t>
            </a:fld>
            <a:endParaRPr lang="en-US"/>
          </a:p>
        </p:txBody>
      </p:sp>
      <p:pic>
        <p:nvPicPr>
          <p:cNvPr id="7" name="Grafik 6">
            <a:extLst>
              <a:ext uri="{FF2B5EF4-FFF2-40B4-BE49-F238E27FC236}">
                <a16:creationId xmlns:a16="http://schemas.microsoft.com/office/drawing/2014/main" id="{C38CDF7F-E0D7-48F4-B354-31FFFCB971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0202" y="1376933"/>
            <a:ext cx="5715000" cy="3810000"/>
          </a:xfrm>
          <a:prstGeom prst="rect">
            <a:avLst/>
          </a:prstGeom>
        </p:spPr>
      </p:pic>
    </p:spTree>
    <p:extLst>
      <p:ext uri="{BB962C8B-B14F-4D97-AF65-F5344CB8AC3E}">
        <p14:creationId xmlns:p14="http://schemas.microsoft.com/office/powerpoint/2010/main" val="1216271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EADCD9-2A2E-4771-964F-6A0A8B316B5A}"/>
              </a:ext>
            </a:extLst>
          </p:cNvPr>
          <p:cNvSpPr>
            <a:spLocks noGrp="1"/>
          </p:cNvSpPr>
          <p:nvPr>
            <p:ph type="title"/>
          </p:nvPr>
        </p:nvSpPr>
        <p:spPr/>
        <p:txBody>
          <a:bodyPr/>
          <a:lstStyle/>
          <a:p>
            <a:r>
              <a:rPr lang="de-DE" dirty="0"/>
              <a:t>Fehler am Proxy-Wert – Plots  </a:t>
            </a:r>
            <a:endParaRPr lang="en-US" dirty="0"/>
          </a:p>
        </p:txBody>
      </p:sp>
      <p:pic>
        <p:nvPicPr>
          <p:cNvPr id="5" name="Inhaltsplatzhalter 4">
            <a:extLst>
              <a:ext uri="{FF2B5EF4-FFF2-40B4-BE49-F238E27FC236}">
                <a16:creationId xmlns:a16="http://schemas.microsoft.com/office/drawing/2014/main" id="{EF3F8459-CECA-4724-8A82-D2C80F3D84C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5513" y="1376933"/>
            <a:ext cx="5715798" cy="3810532"/>
          </a:xfrm>
        </p:spPr>
      </p:pic>
      <p:sp>
        <p:nvSpPr>
          <p:cNvPr id="3" name="Foliennummernplatzhalter 2">
            <a:extLst>
              <a:ext uri="{FF2B5EF4-FFF2-40B4-BE49-F238E27FC236}">
                <a16:creationId xmlns:a16="http://schemas.microsoft.com/office/drawing/2014/main" id="{0417AE63-2C8A-466B-B14C-A0A88D5A698B}"/>
              </a:ext>
            </a:extLst>
          </p:cNvPr>
          <p:cNvSpPr>
            <a:spLocks noGrp="1"/>
          </p:cNvSpPr>
          <p:nvPr>
            <p:ph type="sldNum" sz="quarter" idx="12"/>
          </p:nvPr>
        </p:nvSpPr>
        <p:spPr/>
        <p:txBody>
          <a:bodyPr/>
          <a:lstStyle/>
          <a:p>
            <a:fld id="{C4E90A78-F072-4920-B252-6CAE4787C583}" type="slidenum">
              <a:rPr lang="en-US" smtClean="0"/>
              <a:t>22</a:t>
            </a:fld>
            <a:endParaRPr lang="en-US"/>
          </a:p>
        </p:txBody>
      </p:sp>
      <p:pic>
        <p:nvPicPr>
          <p:cNvPr id="6" name="Grafik 5">
            <a:extLst>
              <a:ext uri="{FF2B5EF4-FFF2-40B4-BE49-F238E27FC236}">
                <a16:creationId xmlns:a16="http://schemas.microsoft.com/office/drawing/2014/main" id="{F2E2C8C9-A828-41C8-9D6F-1C57882E33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2" y="1376933"/>
            <a:ext cx="5715798" cy="3810532"/>
          </a:xfrm>
          <a:prstGeom prst="rect">
            <a:avLst/>
          </a:prstGeom>
        </p:spPr>
      </p:pic>
      <p:sp>
        <p:nvSpPr>
          <p:cNvPr id="4" name="Rechteck 3">
            <a:extLst>
              <a:ext uri="{FF2B5EF4-FFF2-40B4-BE49-F238E27FC236}">
                <a16:creationId xmlns:a16="http://schemas.microsoft.com/office/drawing/2014/main" id="{C9F73A46-B463-4FA3-82F7-351B384C0B47}"/>
              </a:ext>
            </a:extLst>
          </p:cNvPr>
          <p:cNvSpPr/>
          <p:nvPr/>
        </p:nvSpPr>
        <p:spPr>
          <a:xfrm>
            <a:off x="713679" y="1916175"/>
            <a:ext cx="401444" cy="273204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7" name="Rechteck 6">
            <a:extLst>
              <a:ext uri="{FF2B5EF4-FFF2-40B4-BE49-F238E27FC236}">
                <a16:creationId xmlns:a16="http://schemas.microsoft.com/office/drawing/2014/main" id="{0542E5E3-5C84-4F92-AE13-DB35C66EFFE7}"/>
              </a:ext>
            </a:extLst>
          </p:cNvPr>
          <p:cNvSpPr/>
          <p:nvPr/>
        </p:nvSpPr>
        <p:spPr>
          <a:xfrm>
            <a:off x="6429477" y="1800945"/>
            <a:ext cx="473128" cy="273204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041901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12E567-0D38-41B5-99C9-B984853A3DDC}"/>
              </a:ext>
            </a:extLst>
          </p:cNvPr>
          <p:cNvSpPr>
            <a:spLocks noGrp="1"/>
          </p:cNvSpPr>
          <p:nvPr>
            <p:ph type="title"/>
          </p:nvPr>
        </p:nvSpPr>
        <p:spPr/>
        <p:txBody>
          <a:bodyPr/>
          <a:lstStyle/>
          <a:p>
            <a:r>
              <a:rPr lang="de-DE" dirty="0"/>
              <a:t>Quellenverzeichnis</a:t>
            </a:r>
            <a:endParaRPr lang="en-US" dirty="0"/>
          </a:p>
        </p:txBody>
      </p:sp>
      <p:sp>
        <p:nvSpPr>
          <p:cNvPr id="3" name="Inhaltsplatzhalter 2">
            <a:extLst>
              <a:ext uri="{FF2B5EF4-FFF2-40B4-BE49-F238E27FC236}">
                <a16:creationId xmlns:a16="http://schemas.microsoft.com/office/drawing/2014/main" id="{6FBC9A62-EEE7-419A-BDF2-A3085E4F3A9E}"/>
              </a:ext>
            </a:extLst>
          </p:cNvPr>
          <p:cNvSpPr>
            <a:spLocks noGrp="1"/>
          </p:cNvSpPr>
          <p:nvPr>
            <p:ph idx="1"/>
          </p:nvPr>
        </p:nvSpPr>
        <p:spPr/>
        <p:txBody>
          <a:bodyPr>
            <a:normAutofit/>
          </a:bodyPr>
          <a:lstStyle/>
          <a:p>
            <a:r>
              <a:rPr lang="de-DE" sz="2000" dirty="0"/>
              <a:t>Stalagmit – </a:t>
            </a:r>
            <a:r>
              <a:rPr lang="en-US" sz="2000" b="0" i="0" u="none" strike="noStrike" dirty="0">
                <a:effectLst/>
                <a:latin typeface="Segoe UI" panose="020B0502040204020203" pitchFamily="34" charset="0"/>
              </a:rPr>
              <a:t>http://www.physik.uni-regensburg.de/forschung/gebhardt/gebhardt_files/skripten/WS1213-WuK/Klimamodelle.pdf (10:15, 02.06.2021)</a:t>
            </a:r>
            <a:endParaRPr lang="de-DE" sz="2000" dirty="0"/>
          </a:p>
          <a:p>
            <a:r>
              <a:rPr lang="de-DE" sz="2000" dirty="0"/>
              <a:t>Eisbohrkern - https://www.geomar.de/news/article/die-sonne-steuerte-das-klima-in-der-eiszeit (10:15, 02.06.2021)</a:t>
            </a:r>
          </a:p>
          <a:p>
            <a:endParaRPr lang="en-US" sz="2000" dirty="0"/>
          </a:p>
        </p:txBody>
      </p:sp>
      <p:sp>
        <p:nvSpPr>
          <p:cNvPr id="4" name="Foliennummernplatzhalter 3">
            <a:extLst>
              <a:ext uri="{FF2B5EF4-FFF2-40B4-BE49-F238E27FC236}">
                <a16:creationId xmlns:a16="http://schemas.microsoft.com/office/drawing/2014/main" id="{8812EDFF-DA85-4BD7-B8B1-54D34638F89D}"/>
              </a:ext>
            </a:extLst>
          </p:cNvPr>
          <p:cNvSpPr>
            <a:spLocks noGrp="1"/>
          </p:cNvSpPr>
          <p:nvPr>
            <p:ph type="sldNum" sz="quarter" idx="12"/>
          </p:nvPr>
        </p:nvSpPr>
        <p:spPr/>
        <p:txBody>
          <a:bodyPr/>
          <a:lstStyle/>
          <a:p>
            <a:fld id="{C4E90A78-F072-4920-B252-6CAE4787C583}" type="slidenum">
              <a:rPr lang="en-US" smtClean="0"/>
              <a:t>23</a:t>
            </a:fld>
            <a:endParaRPr lang="en-US"/>
          </a:p>
        </p:txBody>
      </p:sp>
    </p:spTree>
    <p:extLst>
      <p:ext uri="{BB962C8B-B14F-4D97-AF65-F5344CB8AC3E}">
        <p14:creationId xmlns:p14="http://schemas.microsoft.com/office/powerpoint/2010/main" val="699479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8B2815DE-9909-42A1-8297-56D8F9983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308307"/>
            <a:ext cx="5715798" cy="3810532"/>
          </a:xfrm>
          <a:prstGeom prst="rect">
            <a:avLst/>
          </a:prstGeom>
        </p:spPr>
      </p:pic>
      <p:sp>
        <p:nvSpPr>
          <p:cNvPr id="2" name="Titel 1">
            <a:extLst>
              <a:ext uri="{FF2B5EF4-FFF2-40B4-BE49-F238E27FC236}">
                <a16:creationId xmlns:a16="http://schemas.microsoft.com/office/drawing/2014/main" id="{0C7B2F74-9E52-4128-AAFC-B5890FB1FFA4}"/>
              </a:ext>
            </a:extLst>
          </p:cNvPr>
          <p:cNvSpPr>
            <a:spLocks noGrp="1"/>
          </p:cNvSpPr>
          <p:nvPr>
            <p:ph type="title"/>
          </p:nvPr>
        </p:nvSpPr>
        <p:spPr/>
        <p:txBody>
          <a:bodyPr/>
          <a:lstStyle/>
          <a:p>
            <a:r>
              <a:rPr lang="de-DE" dirty="0"/>
              <a:t>Grundprinzip</a:t>
            </a:r>
            <a:endParaRPr lang="en-US" dirty="0"/>
          </a:p>
        </p:txBody>
      </p:sp>
      <p:pic>
        <p:nvPicPr>
          <p:cNvPr id="7" name="Grafik 6">
            <a:extLst>
              <a:ext uri="{FF2B5EF4-FFF2-40B4-BE49-F238E27FC236}">
                <a16:creationId xmlns:a16="http://schemas.microsoft.com/office/drawing/2014/main" id="{93303F80-6A32-43DF-8F7C-E874C98155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6000" y="1308839"/>
            <a:ext cx="5715000" cy="3810000"/>
          </a:xfrm>
          <a:prstGeom prst="rect">
            <a:avLst/>
          </a:prstGeom>
        </p:spPr>
      </p:pic>
      <p:sp>
        <p:nvSpPr>
          <p:cNvPr id="4" name="Textfeld 3">
            <a:extLst>
              <a:ext uri="{FF2B5EF4-FFF2-40B4-BE49-F238E27FC236}">
                <a16:creationId xmlns:a16="http://schemas.microsoft.com/office/drawing/2014/main" id="{29E9335F-12F1-4856-AE82-AB0E19975989}"/>
              </a:ext>
            </a:extLst>
          </p:cNvPr>
          <p:cNvSpPr txBox="1"/>
          <p:nvPr/>
        </p:nvSpPr>
        <p:spPr>
          <a:xfrm>
            <a:off x="838200" y="4992147"/>
            <a:ext cx="10515600" cy="1323439"/>
          </a:xfrm>
          <a:prstGeom prst="rect">
            <a:avLst/>
          </a:prstGeom>
          <a:noFill/>
        </p:spPr>
        <p:txBody>
          <a:bodyPr wrap="square" rtlCol="0">
            <a:spAutoFit/>
          </a:bodyPr>
          <a:lstStyle/>
          <a:p>
            <a:pPr marL="285750" indent="-285750">
              <a:buFont typeface="Arial" panose="020B0604020202020204" pitchFamily="34" charset="0"/>
              <a:buChar char="•"/>
            </a:pPr>
            <a:r>
              <a:rPr lang="de-DE" sz="2000" dirty="0"/>
              <a:t>Messungen des Proxy-Werts erfolgen mit hoher Auflösung entlang der Tiefenachse eines Klimaarchivs</a:t>
            </a:r>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r>
              <a:rPr lang="de-DE" sz="2000" dirty="0"/>
              <a:t>Datierungen der Probe werden mit deutlich geringerer Auflösung gegen die Tiefenachse erstellt</a:t>
            </a:r>
          </a:p>
        </p:txBody>
      </p:sp>
      <p:sp>
        <p:nvSpPr>
          <p:cNvPr id="3" name="Foliennummernplatzhalter 2">
            <a:extLst>
              <a:ext uri="{FF2B5EF4-FFF2-40B4-BE49-F238E27FC236}">
                <a16:creationId xmlns:a16="http://schemas.microsoft.com/office/drawing/2014/main" id="{A53B87E1-AEA0-441F-A0DC-DF4F2D54241E}"/>
              </a:ext>
            </a:extLst>
          </p:cNvPr>
          <p:cNvSpPr>
            <a:spLocks noGrp="1"/>
          </p:cNvSpPr>
          <p:nvPr>
            <p:ph type="sldNum" sz="quarter" idx="12"/>
          </p:nvPr>
        </p:nvSpPr>
        <p:spPr/>
        <p:txBody>
          <a:bodyPr/>
          <a:lstStyle/>
          <a:p>
            <a:fld id="{C4E90A78-F072-4920-B252-6CAE4787C583}" type="slidenum">
              <a:rPr lang="en-US" smtClean="0"/>
              <a:t>3</a:t>
            </a:fld>
            <a:endParaRPr lang="en-US"/>
          </a:p>
        </p:txBody>
      </p:sp>
    </p:spTree>
    <p:extLst>
      <p:ext uri="{BB962C8B-B14F-4D97-AF65-F5344CB8AC3E}">
        <p14:creationId xmlns:p14="http://schemas.microsoft.com/office/powerpoint/2010/main" val="438558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7B2F74-9E52-4128-AAFC-B5890FB1FFA4}"/>
              </a:ext>
            </a:extLst>
          </p:cNvPr>
          <p:cNvSpPr>
            <a:spLocks noGrp="1"/>
          </p:cNvSpPr>
          <p:nvPr>
            <p:ph type="title"/>
          </p:nvPr>
        </p:nvSpPr>
        <p:spPr/>
        <p:txBody>
          <a:bodyPr/>
          <a:lstStyle/>
          <a:p>
            <a:r>
              <a:rPr lang="de-DE" dirty="0"/>
              <a:t>Grundprinzip</a:t>
            </a:r>
            <a:endParaRPr lang="en-US" dirty="0"/>
          </a:p>
        </p:txBody>
      </p:sp>
      <p:pic>
        <p:nvPicPr>
          <p:cNvPr id="13" name="Grafik 12">
            <a:extLst>
              <a:ext uri="{FF2B5EF4-FFF2-40B4-BE49-F238E27FC236}">
                <a16:creationId xmlns:a16="http://schemas.microsoft.com/office/drawing/2014/main" id="{31A9FC72-5F57-4BEB-9901-BBAE4CFDD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0202" y="1309427"/>
            <a:ext cx="5715000" cy="3810000"/>
          </a:xfrm>
          <a:prstGeom prst="rect">
            <a:avLst/>
          </a:prstGeom>
        </p:spPr>
      </p:pic>
      <p:sp>
        <p:nvSpPr>
          <p:cNvPr id="11" name="Textfeld 10">
            <a:extLst>
              <a:ext uri="{FF2B5EF4-FFF2-40B4-BE49-F238E27FC236}">
                <a16:creationId xmlns:a16="http://schemas.microsoft.com/office/drawing/2014/main" id="{FFD09B46-0963-4958-A6C7-89329BFAF1A2}"/>
              </a:ext>
            </a:extLst>
          </p:cNvPr>
          <p:cNvSpPr txBox="1"/>
          <p:nvPr/>
        </p:nvSpPr>
        <p:spPr>
          <a:xfrm>
            <a:off x="838200" y="5047002"/>
            <a:ext cx="10515600" cy="1631216"/>
          </a:xfrm>
          <a:prstGeom prst="rect">
            <a:avLst/>
          </a:prstGeom>
          <a:noFill/>
        </p:spPr>
        <p:txBody>
          <a:bodyPr wrap="square" rtlCol="0">
            <a:spAutoFit/>
          </a:bodyPr>
          <a:lstStyle/>
          <a:p>
            <a:pPr marL="285750" indent="-285750">
              <a:buFont typeface="Arial" panose="020B0604020202020204" pitchFamily="34" charset="0"/>
              <a:buChar char="•"/>
            </a:pPr>
            <a:r>
              <a:rPr lang="de-DE" sz="2000" dirty="0"/>
              <a:t>Um von einem Zusammenhang von Tiefe und Proxy-Wert sowie Tiefe und Alter auf Alter und Proxy-Wert zu kommen werden mehr Datenpunkte für Tiefe gegen Alter benötigt</a:t>
            </a:r>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r>
              <a:rPr lang="de-DE" sz="2000" dirty="0"/>
              <a:t>Weitere Datenpunkte aus Tiefe gegen Alter erhält man durch das Fitten verschiedener Funktionen, bspw. über eine Lineare Interpolation oder Spline Funktion</a:t>
            </a:r>
          </a:p>
        </p:txBody>
      </p:sp>
      <p:pic>
        <p:nvPicPr>
          <p:cNvPr id="17" name="Grafik 16">
            <a:extLst>
              <a:ext uri="{FF2B5EF4-FFF2-40B4-BE49-F238E27FC236}">
                <a16:creationId xmlns:a16="http://schemas.microsoft.com/office/drawing/2014/main" id="{33FE8638-7BBB-4999-81CB-0133A639EB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309427"/>
            <a:ext cx="5715798" cy="3810532"/>
          </a:xfrm>
          <a:prstGeom prst="rect">
            <a:avLst/>
          </a:prstGeom>
        </p:spPr>
      </p:pic>
      <p:sp>
        <p:nvSpPr>
          <p:cNvPr id="3" name="Foliennummernplatzhalter 2">
            <a:extLst>
              <a:ext uri="{FF2B5EF4-FFF2-40B4-BE49-F238E27FC236}">
                <a16:creationId xmlns:a16="http://schemas.microsoft.com/office/drawing/2014/main" id="{78318FC4-5B95-4F8F-8562-08C082251F93}"/>
              </a:ext>
            </a:extLst>
          </p:cNvPr>
          <p:cNvSpPr>
            <a:spLocks noGrp="1"/>
          </p:cNvSpPr>
          <p:nvPr>
            <p:ph type="sldNum" sz="quarter" idx="12"/>
          </p:nvPr>
        </p:nvSpPr>
        <p:spPr/>
        <p:txBody>
          <a:bodyPr/>
          <a:lstStyle/>
          <a:p>
            <a:fld id="{C4E90A78-F072-4920-B252-6CAE4787C583}" type="slidenum">
              <a:rPr lang="en-US" smtClean="0"/>
              <a:t>4</a:t>
            </a:fld>
            <a:endParaRPr lang="en-US"/>
          </a:p>
        </p:txBody>
      </p:sp>
    </p:spTree>
    <p:extLst>
      <p:ext uri="{BB962C8B-B14F-4D97-AF65-F5344CB8AC3E}">
        <p14:creationId xmlns:p14="http://schemas.microsoft.com/office/powerpoint/2010/main" val="220594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DBA80E-264E-4666-BEBC-4DF5C3010FF1}"/>
              </a:ext>
            </a:extLst>
          </p:cNvPr>
          <p:cNvSpPr>
            <a:spLocks noGrp="1"/>
          </p:cNvSpPr>
          <p:nvPr>
            <p:ph type="title"/>
          </p:nvPr>
        </p:nvSpPr>
        <p:spPr/>
        <p:txBody>
          <a:bodyPr/>
          <a:lstStyle/>
          <a:p>
            <a:r>
              <a:rPr lang="de-DE" dirty="0"/>
              <a:t>Grundprinzip – Umsetzung</a:t>
            </a:r>
            <a:endParaRPr lang="en-US" dirty="0"/>
          </a:p>
        </p:txBody>
      </p:sp>
      <p:pic>
        <p:nvPicPr>
          <p:cNvPr id="5" name="Grafik 4">
            <a:extLst>
              <a:ext uri="{FF2B5EF4-FFF2-40B4-BE49-F238E27FC236}">
                <a16:creationId xmlns:a16="http://schemas.microsoft.com/office/drawing/2014/main" id="{118651F5-3F05-4FE9-B844-AF83B35F2EC0}"/>
              </a:ext>
            </a:extLst>
          </p:cNvPr>
          <p:cNvPicPr>
            <a:picLocks noChangeAspect="1"/>
          </p:cNvPicPr>
          <p:nvPr/>
        </p:nvPicPr>
        <p:blipFill>
          <a:blip r:embed="rId3"/>
          <a:stretch>
            <a:fillRect/>
          </a:stretch>
        </p:blipFill>
        <p:spPr>
          <a:xfrm>
            <a:off x="838200" y="1690688"/>
            <a:ext cx="7573432" cy="2600688"/>
          </a:xfrm>
          <a:prstGeom prst="rect">
            <a:avLst/>
          </a:prstGeom>
        </p:spPr>
      </p:pic>
      <p:sp>
        <p:nvSpPr>
          <p:cNvPr id="6" name="Textfeld 5">
            <a:extLst>
              <a:ext uri="{FF2B5EF4-FFF2-40B4-BE49-F238E27FC236}">
                <a16:creationId xmlns:a16="http://schemas.microsoft.com/office/drawing/2014/main" id="{97336ADE-6F79-4A1C-8603-1D358C507AFB}"/>
              </a:ext>
            </a:extLst>
          </p:cNvPr>
          <p:cNvSpPr txBox="1"/>
          <p:nvPr/>
        </p:nvSpPr>
        <p:spPr>
          <a:xfrm>
            <a:off x="8411632" y="1690688"/>
            <a:ext cx="2986651" cy="1631216"/>
          </a:xfrm>
          <a:prstGeom prst="rect">
            <a:avLst/>
          </a:prstGeom>
          <a:noFill/>
        </p:spPr>
        <p:txBody>
          <a:bodyPr wrap="none" rtlCol="0">
            <a:spAutoFit/>
          </a:bodyPr>
          <a:lstStyle/>
          <a:p>
            <a:r>
              <a:rPr lang="de-DE" sz="2000" dirty="0"/>
              <a:t>Funktion zum Altersmodell</a:t>
            </a:r>
          </a:p>
          <a:p>
            <a:endParaRPr lang="de-DE" sz="2000" dirty="0"/>
          </a:p>
          <a:p>
            <a:r>
              <a:rPr lang="de-DE" sz="2000" dirty="0"/>
              <a:t>Besonderheit:</a:t>
            </a:r>
          </a:p>
          <a:p>
            <a:r>
              <a:rPr lang="de-DE" sz="2000" dirty="0"/>
              <a:t>Fitting Methode ist vom </a:t>
            </a:r>
          </a:p>
          <a:p>
            <a:r>
              <a:rPr lang="de-DE" sz="2000" dirty="0"/>
              <a:t>Nutzer frei wählbar</a:t>
            </a:r>
          </a:p>
        </p:txBody>
      </p:sp>
      <p:sp>
        <p:nvSpPr>
          <p:cNvPr id="9" name="Inhaltsplatzhalter 8">
            <a:extLst>
              <a:ext uri="{FF2B5EF4-FFF2-40B4-BE49-F238E27FC236}">
                <a16:creationId xmlns:a16="http://schemas.microsoft.com/office/drawing/2014/main" id="{E68DAF53-D1BA-410D-8964-DD012D111ECA}"/>
              </a:ext>
            </a:extLst>
          </p:cNvPr>
          <p:cNvSpPr>
            <a:spLocks noGrp="1"/>
          </p:cNvSpPr>
          <p:nvPr>
            <p:ph idx="1"/>
          </p:nvPr>
        </p:nvSpPr>
        <p:spPr>
          <a:xfrm>
            <a:off x="838200" y="4493579"/>
            <a:ext cx="10515600" cy="1743322"/>
          </a:xfrm>
        </p:spPr>
        <p:txBody>
          <a:bodyPr>
            <a:noAutofit/>
          </a:bodyPr>
          <a:lstStyle/>
          <a:p>
            <a:pPr marL="0" indent="0">
              <a:buNone/>
            </a:pPr>
            <a:r>
              <a:rPr lang="de-DE" sz="2000" dirty="0"/>
              <a:t>Zeile 20 – 28: Nutzung der gewählten Interpolationsmethode, um ausreichende Datenpaare zu berechnen</a:t>
            </a:r>
          </a:p>
          <a:p>
            <a:pPr marL="0" indent="0">
              <a:buNone/>
            </a:pPr>
            <a:endParaRPr lang="de-DE" sz="2000" dirty="0"/>
          </a:p>
          <a:p>
            <a:pPr marL="0" indent="0">
              <a:buNone/>
            </a:pPr>
            <a:r>
              <a:rPr lang="de-DE" sz="2000" dirty="0"/>
              <a:t>Als Output der Funktion erhält man entweder einen Vektor der gefitteten Altersreihe oder eine Matrix aus Proxy-Werten und Altern</a:t>
            </a:r>
          </a:p>
        </p:txBody>
      </p:sp>
      <p:sp>
        <p:nvSpPr>
          <p:cNvPr id="3" name="Foliennummernplatzhalter 2">
            <a:extLst>
              <a:ext uri="{FF2B5EF4-FFF2-40B4-BE49-F238E27FC236}">
                <a16:creationId xmlns:a16="http://schemas.microsoft.com/office/drawing/2014/main" id="{A6183E34-2AA5-49F5-A425-9A1D093AD978}"/>
              </a:ext>
            </a:extLst>
          </p:cNvPr>
          <p:cNvSpPr>
            <a:spLocks noGrp="1"/>
          </p:cNvSpPr>
          <p:nvPr>
            <p:ph type="sldNum" sz="quarter" idx="12"/>
          </p:nvPr>
        </p:nvSpPr>
        <p:spPr/>
        <p:txBody>
          <a:bodyPr/>
          <a:lstStyle/>
          <a:p>
            <a:fld id="{C4E90A78-F072-4920-B252-6CAE4787C583}" type="slidenum">
              <a:rPr lang="en-US" smtClean="0"/>
              <a:t>5</a:t>
            </a:fld>
            <a:endParaRPr lang="en-US"/>
          </a:p>
        </p:txBody>
      </p:sp>
    </p:spTree>
    <p:extLst>
      <p:ext uri="{BB962C8B-B14F-4D97-AF65-F5344CB8AC3E}">
        <p14:creationId xmlns:p14="http://schemas.microsoft.com/office/powerpoint/2010/main" val="2185340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BE81F3C2-9579-4E0E-AE79-E01766510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202" y="1523734"/>
            <a:ext cx="5715798" cy="3810532"/>
          </a:xfrm>
          <a:prstGeom prst="rect">
            <a:avLst/>
          </a:prstGeom>
        </p:spPr>
      </p:pic>
      <p:sp>
        <p:nvSpPr>
          <p:cNvPr id="2" name="Titel 1">
            <a:extLst>
              <a:ext uri="{FF2B5EF4-FFF2-40B4-BE49-F238E27FC236}">
                <a16:creationId xmlns:a16="http://schemas.microsoft.com/office/drawing/2014/main" id="{93AB69AE-7745-407C-AB63-932D977BDF59}"/>
              </a:ext>
            </a:extLst>
          </p:cNvPr>
          <p:cNvSpPr>
            <a:spLocks noGrp="1"/>
          </p:cNvSpPr>
          <p:nvPr>
            <p:ph type="title"/>
          </p:nvPr>
        </p:nvSpPr>
        <p:spPr/>
        <p:txBody>
          <a:bodyPr/>
          <a:lstStyle/>
          <a:p>
            <a:r>
              <a:rPr lang="de-DE" dirty="0"/>
              <a:t>Altersmodellierung</a:t>
            </a:r>
            <a:endParaRPr lang="en-US" dirty="0"/>
          </a:p>
        </p:txBody>
      </p:sp>
      <p:sp>
        <p:nvSpPr>
          <p:cNvPr id="3" name="Inhaltsplatzhalter 2">
            <a:extLst>
              <a:ext uri="{FF2B5EF4-FFF2-40B4-BE49-F238E27FC236}">
                <a16:creationId xmlns:a16="http://schemas.microsoft.com/office/drawing/2014/main" id="{B03E91AA-2A57-4528-A8D9-CAF21840793C}"/>
              </a:ext>
            </a:extLst>
          </p:cNvPr>
          <p:cNvSpPr>
            <a:spLocks noGrp="1"/>
          </p:cNvSpPr>
          <p:nvPr>
            <p:ph idx="1"/>
          </p:nvPr>
        </p:nvSpPr>
        <p:spPr>
          <a:xfrm>
            <a:off x="6096000" y="2268871"/>
            <a:ext cx="5715798" cy="4224004"/>
          </a:xfrm>
        </p:spPr>
        <p:txBody>
          <a:bodyPr>
            <a:normAutofit/>
          </a:bodyPr>
          <a:lstStyle/>
          <a:p>
            <a:r>
              <a:rPr lang="de-DE" sz="2000" dirty="0"/>
              <a:t>Unsicherheiten entstehen durch Messfehler beim Datieren der Proben</a:t>
            </a:r>
          </a:p>
          <a:p>
            <a:endParaRPr lang="de-DE" sz="2000" dirty="0"/>
          </a:p>
          <a:p>
            <a:r>
              <a:rPr lang="de-DE" sz="2000" dirty="0"/>
              <a:t>Das gemessene Alter wird mit seinem Messfehler angegeben</a:t>
            </a:r>
          </a:p>
          <a:p>
            <a:endParaRPr lang="de-DE" sz="2000" dirty="0"/>
          </a:p>
          <a:p>
            <a:r>
              <a:rPr lang="de-DE" sz="2000" dirty="0"/>
              <a:t>Mit diesen Werten lässt sich das mittlere Alter sowie seine Unsicherheit simulieren</a:t>
            </a:r>
          </a:p>
        </p:txBody>
      </p:sp>
      <p:sp>
        <p:nvSpPr>
          <p:cNvPr id="4" name="Foliennummernplatzhalter 3">
            <a:extLst>
              <a:ext uri="{FF2B5EF4-FFF2-40B4-BE49-F238E27FC236}">
                <a16:creationId xmlns:a16="http://schemas.microsoft.com/office/drawing/2014/main" id="{91EF701B-1FD3-4C12-BF1F-C880626EA412}"/>
              </a:ext>
            </a:extLst>
          </p:cNvPr>
          <p:cNvSpPr>
            <a:spLocks noGrp="1"/>
          </p:cNvSpPr>
          <p:nvPr>
            <p:ph type="sldNum" sz="quarter" idx="12"/>
          </p:nvPr>
        </p:nvSpPr>
        <p:spPr/>
        <p:txBody>
          <a:bodyPr/>
          <a:lstStyle/>
          <a:p>
            <a:fld id="{C4E90A78-F072-4920-B252-6CAE4787C583}" type="slidenum">
              <a:rPr lang="en-US" smtClean="0"/>
              <a:t>6</a:t>
            </a:fld>
            <a:endParaRPr lang="en-US"/>
          </a:p>
        </p:txBody>
      </p:sp>
    </p:spTree>
    <p:extLst>
      <p:ext uri="{BB962C8B-B14F-4D97-AF65-F5344CB8AC3E}">
        <p14:creationId xmlns:p14="http://schemas.microsoft.com/office/powerpoint/2010/main" val="151422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AB69AE-7745-407C-AB63-932D977BDF59}"/>
              </a:ext>
            </a:extLst>
          </p:cNvPr>
          <p:cNvSpPr>
            <a:spLocks noGrp="1"/>
          </p:cNvSpPr>
          <p:nvPr>
            <p:ph type="title"/>
          </p:nvPr>
        </p:nvSpPr>
        <p:spPr/>
        <p:txBody>
          <a:bodyPr/>
          <a:lstStyle/>
          <a:p>
            <a:r>
              <a:rPr lang="de-DE" dirty="0"/>
              <a:t>Altersmodellierung – Lösungsansatz </a:t>
            </a:r>
            <a:endParaRPr lang="en-US" dirty="0"/>
          </a:p>
        </p:txBody>
      </p:sp>
      <p:sp>
        <p:nvSpPr>
          <p:cNvPr id="3" name="Inhaltsplatzhalter 2">
            <a:extLst>
              <a:ext uri="{FF2B5EF4-FFF2-40B4-BE49-F238E27FC236}">
                <a16:creationId xmlns:a16="http://schemas.microsoft.com/office/drawing/2014/main" id="{B03E91AA-2A57-4528-A8D9-CAF21840793C}"/>
              </a:ext>
            </a:extLst>
          </p:cNvPr>
          <p:cNvSpPr>
            <a:spLocks noGrp="1"/>
          </p:cNvSpPr>
          <p:nvPr>
            <p:ph idx="1"/>
          </p:nvPr>
        </p:nvSpPr>
        <p:spPr>
          <a:xfrm>
            <a:off x="6096000" y="2141537"/>
            <a:ext cx="5715798" cy="4351338"/>
          </a:xfrm>
        </p:spPr>
        <p:txBody>
          <a:bodyPr>
            <a:normAutofit/>
          </a:bodyPr>
          <a:lstStyle/>
          <a:p>
            <a:r>
              <a:rPr lang="de-DE" sz="2000" dirty="0"/>
              <a:t>Eine Monte Carlo Simulation mit n Iterationen durchführen, um n Altersreihen zu simulieren </a:t>
            </a:r>
          </a:p>
          <a:p>
            <a:endParaRPr lang="de-DE" sz="2000" dirty="0"/>
          </a:p>
          <a:p>
            <a:r>
              <a:rPr lang="de-DE" sz="2000" dirty="0"/>
              <a:t>Diese Altersreihen befinden sich mit ihrem Mittelwert und ihrer Standardabweichung gemäß des gemessenen Alters</a:t>
            </a:r>
          </a:p>
          <a:p>
            <a:pPr marL="0" indent="0">
              <a:buNone/>
            </a:pPr>
            <a:endParaRPr lang="de-DE" sz="2000" dirty="0"/>
          </a:p>
          <a:p>
            <a:r>
              <a:rPr lang="de-DE" sz="2000" dirty="0"/>
              <a:t>Auf diese Altersreihen wird unser Altersmodell angewandt, die Ergebnisse werden im Anschluss gemittelt und ihre Unsicherheit berechnet</a:t>
            </a:r>
          </a:p>
          <a:p>
            <a:endParaRPr lang="de-DE" sz="2000" dirty="0"/>
          </a:p>
          <a:p>
            <a:pPr marL="0" indent="0">
              <a:buNone/>
            </a:pPr>
            <a:endParaRPr lang="en-US" sz="2000" dirty="0"/>
          </a:p>
        </p:txBody>
      </p:sp>
      <p:sp>
        <p:nvSpPr>
          <p:cNvPr id="4" name="Foliennummernplatzhalter 3">
            <a:extLst>
              <a:ext uri="{FF2B5EF4-FFF2-40B4-BE49-F238E27FC236}">
                <a16:creationId xmlns:a16="http://schemas.microsoft.com/office/drawing/2014/main" id="{A077556D-5799-499D-848A-6429F642A80E}"/>
              </a:ext>
            </a:extLst>
          </p:cNvPr>
          <p:cNvSpPr>
            <a:spLocks noGrp="1"/>
          </p:cNvSpPr>
          <p:nvPr>
            <p:ph type="sldNum" sz="quarter" idx="12"/>
          </p:nvPr>
        </p:nvSpPr>
        <p:spPr/>
        <p:txBody>
          <a:bodyPr/>
          <a:lstStyle/>
          <a:p>
            <a:fld id="{C4E90A78-F072-4920-B252-6CAE4787C583}" type="slidenum">
              <a:rPr lang="en-US" smtClean="0"/>
              <a:t>7</a:t>
            </a:fld>
            <a:endParaRPr lang="en-US"/>
          </a:p>
        </p:txBody>
      </p:sp>
      <p:pic>
        <p:nvPicPr>
          <p:cNvPr id="6" name="Grafik 5">
            <a:extLst>
              <a:ext uri="{FF2B5EF4-FFF2-40B4-BE49-F238E27FC236}">
                <a16:creationId xmlns:a16="http://schemas.microsoft.com/office/drawing/2014/main" id="{8BF66A88-D84C-4AA0-8B36-B70CAD04E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202" y="1523734"/>
            <a:ext cx="5715798" cy="3810532"/>
          </a:xfrm>
          <a:prstGeom prst="rect">
            <a:avLst/>
          </a:prstGeom>
        </p:spPr>
      </p:pic>
    </p:spTree>
    <p:extLst>
      <p:ext uri="{BB962C8B-B14F-4D97-AF65-F5344CB8AC3E}">
        <p14:creationId xmlns:p14="http://schemas.microsoft.com/office/powerpoint/2010/main" val="3875757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DBA80E-264E-4666-BEBC-4DF5C3010FF1}"/>
              </a:ext>
            </a:extLst>
          </p:cNvPr>
          <p:cNvSpPr>
            <a:spLocks noGrp="1"/>
          </p:cNvSpPr>
          <p:nvPr>
            <p:ph type="title"/>
          </p:nvPr>
        </p:nvSpPr>
        <p:spPr/>
        <p:txBody>
          <a:bodyPr/>
          <a:lstStyle/>
          <a:p>
            <a:r>
              <a:rPr lang="de-DE" dirty="0"/>
              <a:t>Altersmodellierung – Umsetzung</a:t>
            </a:r>
            <a:endParaRPr lang="en-US" dirty="0"/>
          </a:p>
        </p:txBody>
      </p:sp>
      <p:sp>
        <p:nvSpPr>
          <p:cNvPr id="3" name="Inhaltsplatzhalter 2">
            <a:extLst>
              <a:ext uri="{FF2B5EF4-FFF2-40B4-BE49-F238E27FC236}">
                <a16:creationId xmlns:a16="http://schemas.microsoft.com/office/drawing/2014/main" id="{A1D2CFFE-C489-4722-B845-66C1EB19FEC1}"/>
              </a:ext>
            </a:extLst>
          </p:cNvPr>
          <p:cNvSpPr>
            <a:spLocks noGrp="1"/>
          </p:cNvSpPr>
          <p:nvPr>
            <p:ph idx="1"/>
          </p:nvPr>
        </p:nvSpPr>
        <p:spPr>
          <a:xfrm>
            <a:off x="838200" y="3689985"/>
            <a:ext cx="10515600" cy="1892229"/>
          </a:xfrm>
        </p:spPr>
        <p:txBody>
          <a:bodyPr>
            <a:normAutofit/>
          </a:bodyPr>
          <a:lstStyle/>
          <a:p>
            <a:pPr marL="0" indent="0">
              <a:buNone/>
            </a:pPr>
            <a:r>
              <a:rPr lang="de-DE" sz="2000" dirty="0">
                <a:cs typeface="Courier New" panose="02070309020205020404" pitchFamily="49" charset="0"/>
              </a:rPr>
              <a:t>Zeile 8: In Abhängigkeit vom Input wird n mal eine Normalverteilung unter Angabe von mittlerem Alter und Standardabweichung simuliert  </a:t>
            </a:r>
          </a:p>
          <a:p>
            <a:pPr marL="0" indent="0">
              <a:buNone/>
            </a:pPr>
            <a:endParaRPr lang="de-DE" sz="2000" dirty="0">
              <a:cs typeface="Courier New" panose="02070309020205020404" pitchFamily="49" charset="0"/>
            </a:endParaRPr>
          </a:p>
          <a:p>
            <a:pPr marL="0" indent="0">
              <a:buNone/>
            </a:pPr>
            <a:r>
              <a:rPr lang="de-DE" sz="2000" dirty="0">
                <a:cs typeface="Courier New" panose="02070309020205020404" pitchFamily="49" charset="0"/>
              </a:rPr>
              <a:t>Als Output der Funktion erhält man eine Matrix von n simulierten Altersreihen</a:t>
            </a:r>
          </a:p>
        </p:txBody>
      </p:sp>
      <p:pic>
        <p:nvPicPr>
          <p:cNvPr id="5" name="Grafik 4">
            <a:extLst>
              <a:ext uri="{FF2B5EF4-FFF2-40B4-BE49-F238E27FC236}">
                <a16:creationId xmlns:a16="http://schemas.microsoft.com/office/drawing/2014/main" id="{87D341C2-4856-49C3-A3D9-10B0A7E11051}"/>
              </a:ext>
            </a:extLst>
          </p:cNvPr>
          <p:cNvPicPr>
            <a:picLocks noChangeAspect="1"/>
          </p:cNvPicPr>
          <p:nvPr/>
        </p:nvPicPr>
        <p:blipFill>
          <a:blip r:embed="rId3"/>
          <a:stretch>
            <a:fillRect/>
          </a:stretch>
        </p:blipFill>
        <p:spPr>
          <a:xfrm>
            <a:off x="838200" y="1690688"/>
            <a:ext cx="7039957" cy="1590897"/>
          </a:xfrm>
          <a:prstGeom prst="rect">
            <a:avLst/>
          </a:prstGeom>
        </p:spPr>
      </p:pic>
      <p:sp>
        <p:nvSpPr>
          <p:cNvPr id="6" name="Textfeld 5">
            <a:extLst>
              <a:ext uri="{FF2B5EF4-FFF2-40B4-BE49-F238E27FC236}">
                <a16:creationId xmlns:a16="http://schemas.microsoft.com/office/drawing/2014/main" id="{5D8A6F0B-C7D6-4D37-A241-C1D610038CF5}"/>
              </a:ext>
            </a:extLst>
          </p:cNvPr>
          <p:cNvSpPr txBox="1"/>
          <p:nvPr/>
        </p:nvSpPr>
        <p:spPr>
          <a:xfrm>
            <a:off x="7878157" y="1690688"/>
            <a:ext cx="4013791" cy="1631216"/>
          </a:xfrm>
          <a:prstGeom prst="rect">
            <a:avLst/>
          </a:prstGeom>
          <a:noFill/>
        </p:spPr>
        <p:txBody>
          <a:bodyPr wrap="none" rtlCol="0">
            <a:spAutoFit/>
          </a:bodyPr>
          <a:lstStyle/>
          <a:p>
            <a:r>
              <a:rPr lang="de-DE" sz="2000" dirty="0"/>
              <a:t>Funktion zur Monte Carlo Simulation</a:t>
            </a:r>
          </a:p>
          <a:p>
            <a:endParaRPr lang="de-DE" sz="2000" dirty="0"/>
          </a:p>
          <a:p>
            <a:r>
              <a:rPr lang="de-DE" sz="2000" dirty="0"/>
              <a:t>Besonderheit:</a:t>
            </a:r>
          </a:p>
          <a:p>
            <a:r>
              <a:rPr lang="de-DE" sz="2000" dirty="0"/>
              <a:t>Anzahl der Simulationen sind vom </a:t>
            </a:r>
          </a:p>
          <a:p>
            <a:r>
              <a:rPr lang="de-DE" sz="2000" dirty="0"/>
              <a:t>Nutzer frei wählbar</a:t>
            </a:r>
            <a:endParaRPr lang="en-US" sz="2000" dirty="0"/>
          </a:p>
        </p:txBody>
      </p:sp>
      <p:sp>
        <p:nvSpPr>
          <p:cNvPr id="4" name="Foliennummernplatzhalter 3">
            <a:extLst>
              <a:ext uri="{FF2B5EF4-FFF2-40B4-BE49-F238E27FC236}">
                <a16:creationId xmlns:a16="http://schemas.microsoft.com/office/drawing/2014/main" id="{81228577-8604-4547-AF8C-CD33BD598DD6}"/>
              </a:ext>
            </a:extLst>
          </p:cNvPr>
          <p:cNvSpPr>
            <a:spLocks noGrp="1"/>
          </p:cNvSpPr>
          <p:nvPr>
            <p:ph type="sldNum" sz="quarter" idx="12"/>
          </p:nvPr>
        </p:nvSpPr>
        <p:spPr/>
        <p:txBody>
          <a:bodyPr/>
          <a:lstStyle/>
          <a:p>
            <a:fld id="{C4E90A78-F072-4920-B252-6CAE4787C583}" type="slidenum">
              <a:rPr lang="en-US" smtClean="0"/>
              <a:t>8</a:t>
            </a:fld>
            <a:endParaRPr lang="en-US"/>
          </a:p>
        </p:txBody>
      </p:sp>
    </p:spTree>
    <p:extLst>
      <p:ext uri="{BB962C8B-B14F-4D97-AF65-F5344CB8AC3E}">
        <p14:creationId xmlns:p14="http://schemas.microsoft.com/office/powerpoint/2010/main" val="3860767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DBA80E-264E-4666-BEBC-4DF5C3010FF1}"/>
              </a:ext>
            </a:extLst>
          </p:cNvPr>
          <p:cNvSpPr>
            <a:spLocks noGrp="1"/>
          </p:cNvSpPr>
          <p:nvPr>
            <p:ph type="title"/>
          </p:nvPr>
        </p:nvSpPr>
        <p:spPr/>
        <p:txBody>
          <a:bodyPr/>
          <a:lstStyle/>
          <a:p>
            <a:r>
              <a:rPr lang="de-DE" dirty="0"/>
              <a:t>Altersmodellierung – Umsetzung</a:t>
            </a:r>
            <a:endParaRPr lang="en-US" dirty="0"/>
          </a:p>
        </p:txBody>
      </p:sp>
      <p:sp>
        <p:nvSpPr>
          <p:cNvPr id="6" name="Textfeld 5">
            <a:extLst>
              <a:ext uri="{FF2B5EF4-FFF2-40B4-BE49-F238E27FC236}">
                <a16:creationId xmlns:a16="http://schemas.microsoft.com/office/drawing/2014/main" id="{97336ADE-6F79-4A1C-8603-1D358C507AFB}"/>
              </a:ext>
            </a:extLst>
          </p:cNvPr>
          <p:cNvSpPr txBox="1"/>
          <p:nvPr/>
        </p:nvSpPr>
        <p:spPr>
          <a:xfrm>
            <a:off x="9145159" y="1690688"/>
            <a:ext cx="2323713" cy="707886"/>
          </a:xfrm>
          <a:prstGeom prst="rect">
            <a:avLst/>
          </a:prstGeom>
          <a:noFill/>
        </p:spPr>
        <p:txBody>
          <a:bodyPr wrap="none" rtlCol="0">
            <a:spAutoFit/>
          </a:bodyPr>
          <a:lstStyle/>
          <a:p>
            <a:r>
              <a:rPr lang="de-DE" sz="2000" dirty="0"/>
              <a:t>Funktion zum Fitten </a:t>
            </a:r>
          </a:p>
          <a:p>
            <a:r>
              <a:rPr lang="de-DE" sz="2000" dirty="0"/>
              <a:t>aller Altersreihen</a:t>
            </a:r>
          </a:p>
        </p:txBody>
      </p:sp>
      <p:sp>
        <p:nvSpPr>
          <p:cNvPr id="9" name="Inhaltsplatzhalter 8">
            <a:extLst>
              <a:ext uri="{FF2B5EF4-FFF2-40B4-BE49-F238E27FC236}">
                <a16:creationId xmlns:a16="http://schemas.microsoft.com/office/drawing/2014/main" id="{E68DAF53-D1BA-410D-8964-DD012D111ECA}"/>
              </a:ext>
            </a:extLst>
          </p:cNvPr>
          <p:cNvSpPr>
            <a:spLocks noGrp="1"/>
          </p:cNvSpPr>
          <p:nvPr>
            <p:ph idx="1"/>
          </p:nvPr>
        </p:nvSpPr>
        <p:spPr>
          <a:xfrm>
            <a:off x="838200" y="4520982"/>
            <a:ext cx="10515600" cy="1823263"/>
          </a:xfrm>
        </p:spPr>
        <p:txBody>
          <a:bodyPr>
            <a:noAutofit/>
          </a:bodyPr>
          <a:lstStyle/>
          <a:p>
            <a:pPr marL="0" indent="0">
              <a:buNone/>
            </a:pPr>
            <a:r>
              <a:rPr lang="de-DE" sz="2000" dirty="0"/>
              <a:t>Für uns relevant:</a:t>
            </a:r>
          </a:p>
          <a:p>
            <a:pPr marL="0" indent="0">
              <a:buNone/>
            </a:pPr>
            <a:r>
              <a:rPr lang="de-DE" sz="2000" dirty="0"/>
              <a:t>Zeile 50 – 51: Über eine for-Schleife wird über jede Altersreihe iteriert und die Fitfunktion angewandt</a:t>
            </a:r>
          </a:p>
          <a:p>
            <a:pPr marL="0" indent="0">
              <a:buNone/>
            </a:pPr>
            <a:endParaRPr lang="de-DE" sz="2000" dirty="0"/>
          </a:p>
          <a:p>
            <a:pPr marL="0" indent="0">
              <a:buNone/>
            </a:pPr>
            <a:r>
              <a:rPr lang="de-DE" sz="2000" dirty="0"/>
              <a:t>Als Output der Funktion erhält man eine Matrix mit allen gefitteten Altersreihen</a:t>
            </a:r>
          </a:p>
          <a:p>
            <a:pPr marL="0" indent="0">
              <a:buNone/>
            </a:pPr>
            <a:endParaRPr lang="de-DE" sz="2000" dirty="0"/>
          </a:p>
          <a:p>
            <a:pPr marL="0" indent="0">
              <a:buNone/>
            </a:pPr>
            <a:endParaRPr lang="en-US" sz="2000" dirty="0"/>
          </a:p>
        </p:txBody>
      </p:sp>
      <p:pic>
        <p:nvPicPr>
          <p:cNvPr id="4" name="Grafik 3">
            <a:extLst>
              <a:ext uri="{FF2B5EF4-FFF2-40B4-BE49-F238E27FC236}">
                <a16:creationId xmlns:a16="http://schemas.microsoft.com/office/drawing/2014/main" id="{7DA6F199-3113-4798-8001-EFCC82055DE7}"/>
              </a:ext>
            </a:extLst>
          </p:cNvPr>
          <p:cNvPicPr>
            <a:picLocks noChangeAspect="1"/>
          </p:cNvPicPr>
          <p:nvPr/>
        </p:nvPicPr>
        <p:blipFill>
          <a:blip r:embed="rId3"/>
          <a:stretch>
            <a:fillRect/>
          </a:stretch>
        </p:blipFill>
        <p:spPr>
          <a:xfrm>
            <a:off x="838200" y="1690688"/>
            <a:ext cx="8306959" cy="2476846"/>
          </a:xfrm>
          <a:prstGeom prst="rect">
            <a:avLst/>
          </a:prstGeom>
        </p:spPr>
      </p:pic>
      <p:sp>
        <p:nvSpPr>
          <p:cNvPr id="3" name="Foliennummernplatzhalter 2">
            <a:extLst>
              <a:ext uri="{FF2B5EF4-FFF2-40B4-BE49-F238E27FC236}">
                <a16:creationId xmlns:a16="http://schemas.microsoft.com/office/drawing/2014/main" id="{6E26825F-FC74-4C54-AECB-FB6DE7A97A39}"/>
              </a:ext>
            </a:extLst>
          </p:cNvPr>
          <p:cNvSpPr>
            <a:spLocks noGrp="1"/>
          </p:cNvSpPr>
          <p:nvPr>
            <p:ph type="sldNum" sz="quarter" idx="12"/>
          </p:nvPr>
        </p:nvSpPr>
        <p:spPr/>
        <p:txBody>
          <a:bodyPr/>
          <a:lstStyle/>
          <a:p>
            <a:fld id="{C4E90A78-F072-4920-B252-6CAE4787C583}" type="slidenum">
              <a:rPr lang="en-US" smtClean="0"/>
              <a:t>9</a:t>
            </a:fld>
            <a:endParaRPr lang="en-US"/>
          </a:p>
        </p:txBody>
      </p:sp>
    </p:spTree>
    <p:extLst>
      <p:ext uri="{BB962C8B-B14F-4D97-AF65-F5344CB8AC3E}">
        <p14:creationId xmlns:p14="http://schemas.microsoft.com/office/powerpoint/2010/main" val="410459985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2377</Words>
  <Application>Microsoft Office PowerPoint</Application>
  <PresentationFormat>Breitbild</PresentationFormat>
  <Paragraphs>271</Paragraphs>
  <Slides>23</Slides>
  <Notes>22</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23</vt:i4>
      </vt:variant>
    </vt:vector>
  </HeadingPairs>
  <TitlesOfParts>
    <vt:vector size="31" baseType="lpstr">
      <vt:lpstr>Arial</vt:lpstr>
      <vt:lpstr>Calibri</vt:lpstr>
      <vt:lpstr>Calibri Light</vt:lpstr>
      <vt:lpstr>Segoe UI</vt:lpstr>
      <vt:lpstr>Symbol</vt:lpstr>
      <vt:lpstr>Times New Roman</vt:lpstr>
      <vt:lpstr>Wingdings</vt:lpstr>
      <vt:lpstr>Office</vt:lpstr>
      <vt:lpstr>Alters-Tiefen Modellierung </vt:lpstr>
      <vt:lpstr>Aufgabenstellung</vt:lpstr>
      <vt:lpstr>Grundprinzip</vt:lpstr>
      <vt:lpstr>Grundprinzip</vt:lpstr>
      <vt:lpstr>Grundprinzip – Umsetzung</vt:lpstr>
      <vt:lpstr>Altersmodellierung</vt:lpstr>
      <vt:lpstr>Altersmodellierung – Lösungsansatz </vt:lpstr>
      <vt:lpstr>Altersmodellierung – Umsetzung</vt:lpstr>
      <vt:lpstr>Altersmodellierung – Umsetzung</vt:lpstr>
      <vt:lpstr>Altersmodellierung – Umsetzung</vt:lpstr>
      <vt:lpstr>Altersmodellierung – Plots </vt:lpstr>
      <vt:lpstr>Aufgabenstellung   Erweiterung</vt:lpstr>
      <vt:lpstr>Inversionen  </vt:lpstr>
      <vt:lpstr>Inversionen – Lösungsansatz </vt:lpstr>
      <vt:lpstr>Inversionen – Umsetzung  </vt:lpstr>
      <vt:lpstr>Inversionen – Plots, Vergleich   </vt:lpstr>
      <vt:lpstr>Inversionen – Plots, nachher   </vt:lpstr>
      <vt:lpstr>Fehler am Proxy-Wert </vt:lpstr>
      <vt:lpstr>Fehler am Proxy-Wert – Lösungsansatz </vt:lpstr>
      <vt:lpstr>Fehler am Proxy-Wert – Umsetzung   </vt:lpstr>
      <vt:lpstr>Fehler am Proxy-Wert – Plots  </vt:lpstr>
      <vt:lpstr>Fehler am Proxy-Wert – Plots  </vt:lpstr>
      <vt:lpstr>Quellenverzeichnis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Alters – Tiefen - Modellierung</dc:title>
  <dc:creator>Titus Jäckel</dc:creator>
  <cp:lastModifiedBy>Titus Jäckel</cp:lastModifiedBy>
  <cp:revision>189</cp:revision>
  <cp:lastPrinted>2021-07-07T18:32:35Z</cp:lastPrinted>
  <dcterms:created xsi:type="dcterms:W3CDTF">2021-05-26T09:59:39Z</dcterms:created>
  <dcterms:modified xsi:type="dcterms:W3CDTF">2021-07-13T07:37:42Z</dcterms:modified>
</cp:coreProperties>
</file>